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theme/themeOverride20.xml" ContentType="application/vnd.openxmlformats-officedocument.themeOverr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theme/themeOverride2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74" r:id="rId7"/>
    <p:sldMasterId id="2147483689" r:id="rId8"/>
    <p:sldMasterId id="2147483702" r:id="rId9"/>
    <p:sldMasterId id="2147483755" r:id="rId10"/>
  </p:sldMasterIdLst>
  <p:notesMasterIdLst>
    <p:notesMasterId r:id="rId64"/>
  </p:notesMasterIdLst>
  <p:sldIdLst>
    <p:sldId id="415" r:id="rId11"/>
    <p:sldId id="361" r:id="rId12"/>
    <p:sldId id="362" r:id="rId13"/>
    <p:sldId id="363" r:id="rId14"/>
    <p:sldId id="364" r:id="rId15"/>
    <p:sldId id="365" r:id="rId16"/>
    <p:sldId id="366" r:id="rId17"/>
    <p:sldId id="445" r:id="rId18"/>
    <p:sldId id="367" r:id="rId19"/>
    <p:sldId id="414" r:id="rId20"/>
    <p:sldId id="368" r:id="rId21"/>
    <p:sldId id="369" r:id="rId22"/>
    <p:sldId id="370" r:id="rId23"/>
    <p:sldId id="371" r:id="rId24"/>
    <p:sldId id="406" r:id="rId25"/>
    <p:sldId id="410" r:id="rId26"/>
    <p:sldId id="411" r:id="rId27"/>
    <p:sldId id="422" r:id="rId28"/>
    <p:sldId id="373" r:id="rId29"/>
    <p:sldId id="375" r:id="rId30"/>
    <p:sldId id="376" r:id="rId31"/>
    <p:sldId id="387" r:id="rId32"/>
    <p:sldId id="434" r:id="rId33"/>
    <p:sldId id="435" r:id="rId34"/>
    <p:sldId id="436" r:id="rId35"/>
    <p:sldId id="446" r:id="rId36"/>
    <p:sldId id="447" r:id="rId37"/>
    <p:sldId id="448" r:id="rId38"/>
    <p:sldId id="437" r:id="rId39"/>
    <p:sldId id="442" r:id="rId40"/>
    <p:sldId id="444" r:id="rId41"/>
    <p:sldId id="378" r:id="rId42"/>
    <p:sldId id="451" r:id="rId43"/>
    <p:sldId id="379" r:id="rId44"/>
    <p:sldId id="384" r:id="rId45"/>
    <p:sldId id="430" r:id="rId46"/>
    <p:sldId id="423" r:id="rId47"/>
    <p:sldId id="458" r:id="rId48"/>
    <p:sldId id="385" r:id="rId49"/>
    <p:sldId id="450" r:id="rId50"/>
    <p:sldId id="340" r:id="rId51"/>
    <p:sldId id="431" r:id="rId52"/>
    <p:sldId id="440" r:id="rId53"/>
    <p:sldId id="441" r:id="rId54"/>
    <p:sldId id="456" r:id="rId55"/>
    <p:sldId id="457" r:id="rId56"/>
    <p:sldId id="455" r:id="rId57"/>
    <p:sldId id="459" r:id="rId58"/>
    <p:sldId id="452" r:id="rId59"/>
    <p:sldId id="453" r:id="rId60"/>
    <p:sldId id="454" r:id="rId61"/>
    <p:sldId id="417" r:id="rId62"/>
    <p:sldId id="338" r:id="rId63"/>
  </p:sldIdLst>
  <p:sldSz cx="12192000" cy="6858000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7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419" y="-11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HELENA1\GRADONA&#268;ELNIK%202017\PREZENTACIJE\Kopija%20PRIJEDLOG%20PRORA&#268;UNA%20ZA%202018%20GRAFIKONI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rio\Google%20disk\Association%20of%20Cities\financiranje\kretanje%20proracuna3.xlsx" TargetMode="External"/><Relationship Id="rId1" Type="http://schemas.openxmlformats.org/officeDocument/2006/relationships/themeOverride" Target="../theme/themeOverride20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!Dokumenti\!Investicije\HVJP\KAKVOCA_MOR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757-46DE-BB74-9012774B9D5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D757-46DE-BB74-9012774B9D5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D757-46DE-BB74-9012774B9D5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D757-46DE-BB74-9012774B9D5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D757-46DE-BB74-9012774B9D5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D757-46DE-BB74-9012774B9D5B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'prihodi 15'!$A$6:$A$11</c:f>
              <c:strCache>
                <c:ptCount val="6"/>
                <c:pt idx="0">
                  <c:v>PRIHODI OD POREZA</c:v>
                </c:pt>
                <c:pt idx="1">
                  <c:v>PRIHODI PO POSEBNIM NAMJENAMA (komunalna naknada i doprinos,boravišna pristojba,vodni doprinos, sufinanciranja cijene)</c:v>
                </c:pt>
                <c:pt idx="2">
                  <c:v>PRIHODI OD IMOVINE (kamate, koncesije, spomenička renta, zakup, stanirana, parkirna mjesta, đravo građenja i dr)</c:v>
                </c:pt>
                <c:pt idx="3">
                  <c:v>PRIHODI OD POMOĆI</c:v>
                </c:pt>
                <c:pt idx="4">
                  <c:v>PRIHODI OD PRODAJE PROIZVODA I USLUGA,DONACIJE </c:v>
                </c:pt>
                <c:pt idx="5">
                  <c:v>KAZNE UPRAVNE MJERE I OSTALI PRIHODI</c:v>
                </c:pt>
              </c:strCache>
            </c:strRef>
          </c:cat>
          <c:val>
            <c:numRef>
              <c:f>'prihodi 15'!$B$6:$B$11</c:f>
            </c:numRef>
          </c:val>
          <c:extLst>
            <c:ext xmlns:c16="http://schemas.microsoft.com/office/drawing/2014/chart" uri="{C3380CC4-5D6E-409C-BE32-E72D297353CC}">
              <c16:uniqueId val="{00000006-D757-46DE-BB74-9012774B9D5B}"/>
            </c:ext>
          </c:extLst>
        </c:ser>
        <c:ser>
          <c:idx val="1"/>
          <c:order val="1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7-D757-46DE-BB74-9012774B9D5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8-D757-46DE-BB74-9012774B9D5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9-D757-46DE-BB74-9012774B9D5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A-D757-46DE-BB74-9012774B9D5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B-D757-46DE-BB74-9012774B9D5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C-D757-46DE-BB74-9012774B9D5B}"/>
              </c:ext>
            </c:extLst>
          </c:dPt>
          <c:dLbls>
            <c:dLbl>
              <c:idx val="1"/>
              <c:layout>
                <c:manualLayout>
                  <c:x val="-0.13087436760622315"/>
                  <c:y val="-3.36630120276689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57-46DE-BB74-9012774B9D5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'prihodi 15'!$A$6:$A$11</c:f>
              <c:strCache>
                <c:ptCount val="6"/>
                <c:pt idx="0">
                  <c:v>PRIHODI OD POREZA</c:v>
                </c:pt>
                <c:pt idx="1">
                  <c:v>PRIHODI PO POSEBNIM NAMJENAMA (komunalna naknada i doprinos,boravišna pristojba,vodni doprinos, sufinanciranja cijene)</c:v>
                </c:pt>
                <c:pt idx="2">
                  <c:v>PRIHODI OD IMOVINE (kamate, koncesije, spomenička renta, zakup, stanirana, parkirna mjesta, đravo građenja i dr)</c:v>
                </c:pt>
                <c:pt idx="3">
                  <c:v>PRIHODI OD POMOĆI</c:v>
                </c:pt>
                <c:pt idx="4">
                  <c:v>PRIHODI OD PRODAJE PROIZVODA I USLUGA,DONACIJE </c:v>
                </c:pt>
                <c:pt idx="5">
                  <c:v>KAZNE UPRAVNE MJERE I OSTALI PRIHODI</c:v>
                </c:pt>
              </c:strCache>
            </c:strRef>
          </c:cat>
          <c:val>
            <c:numRef>
              <c:f>'prihodi 15'!$C$6:$C$11</c:f>
              <c:numCache>
                <c:formatCode>#,##0</c:formatCode>
                <c:ptCount val="6"/>
                <c:pt idx="0">
                  <c:v>59963732</c:v>
                </c:pt>
                <c:pt idx="1">
                  <c:v>32852054</c:v>
                </c:pt>
                <c:pt idx="2">
                  <c:v>16370500</c:v>
                </c:pt>
                <c:pt idx="3">
                  <c:v>33126370</c:v>
                </c:pt>
                <c:pt idx="4">
                  <c:v>5045788</c:v>
                </c:pt>
                <c:pt idx="5">
                  <c:v>489752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757-46DE-BB74-9012774B9D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'prihodi 15'!$B$20:$B$22</c:f>
              <c:strCache>
                <c:ptCount val="3"/>
                <c:pt idx="0">
                  <c:v>PLAN</c:v>
                </c:pt>
                <c:pt idx="1">
                  <c:v>2012.</c:v>
                </c:pt>
                <c:pt idx="2">
                  <c:v>122,865,277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0BF-4143-B792-5AD1D4526C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0BF-4143-B792-5AD1D4526C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0BF-4143-B792-5AD1D4526C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A0BF-4143-B792-5AD1D4526CC7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'prihodi 15'!$A$23:$A$26</c:f>
              <c:strCache>
                <c:ptCount val="4"/>
                <c:pt idx="0">
                  <c:v>1. PRIHODI POSLOVANJA</c:v>
                </c:pt>
                <c:pt idx="1">
                  <c:v>2. PRIHODI OD PRODAJE IMOVINE</c:v>
                </c:pt>
                <c:pt idx="2">
                  <c:v>3. PRIMICI OD FIN. IMOVINE I ZAD.</c:v>
                </c:pt>
                <c:pt idx="3">
                  <c:v>4. PRENESENA SREDSTVA PR.GODINE</c:v>
                </c:pt>
              </c:strCache>
            </c:strRef>
          </c:cat>
          <c:val>
            <c:numRef>
              <c:f>'prihodi 15'!$B$23:$B$26</c:f>
            </c:numRef>
          </c:val>
          <c:extLst>
            <c:ext xmlns:c16="http://schemas.microsoft.com/office/drawing/2014/chart" uri="{C3380CC4-5D6E-409C-BE32-E72D297353CC}">
              <c16:uniqueId val="{00000004-A0BF-4143-B792-5AD1D4526CC7}"/>
            </c:ext>
          </c:extLst>
        </c:ser>
        <c:ser>
          <c:idx val="1"/>
          <c:order val="1"/>
          <c:tx>
            <c:strRef>
              <c:f>'prihodi 15'!$C$20:$C$22</c:f>
              <c:strCache>
                <c:ptCount val="3"/>
                <c:pt idx="0">
                  <c:v>PRORAČUN</c:v>
                </c:pt>
                <c:pt idx="1">
                  <c:v>2018</c:v>
                </c:pt>
                <c:pt idx="2">
                  <c:v>214,667,671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5-A0BF-4143-B792-5AD1D4526C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6-A0BF-4143-B792-5AD1D4526C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7-A0BF-4143-B792-5AD1D4526C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8-A0BF-4143-B792-5AD1D4526CC7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'prihodi 15'!$A$23:$A$26</c:f>
              <c:strCache>
                <c:ptCount val="4"/>
                <c:pt idx="0">
                  <c:v>1. PRIHODI POSLOVANJA</c:v>
                </c:pt>
                <c:pt idx="1">
                  <c:v>2. PRIHODI OD PRODAJE IMOVINE</c:v>
                </c:pt>
                <c:pt idx="2">
                  <c:v>3. PRIMICI OD FIN. IMOVINE I ZAD.</c:v>
                </c:pt>
                <c:pt idx="3">
                  <c:v>4. PRENESENA SREDSTVA PR.GODINE</c:v>
                </c:pt>
              </c:strCache>
            </c:strRef>
          </c:cat>
          <c:val>
            <c:numRef>
              <c:f>'prihodi 15'!$C$23:$C$26</c:f>
              <c:numCache>
                <c:formatCode>#,##0</c:formatCode>
                <c:ptCount val="4"/>
                <c:pt idx="0">
                  <c:v>147848196</c:v>
                </c:pt>
                <c:pt idx="1">
                  <c:v>28319475</c:v>
                </c:pt>
                <c:pt idx="2">
                  <c:v>38500000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BF-4143-B792-5AD1D4526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548490135633161E-2"/>
          <c:y val="9.1145833333333329E-2"/>
          <c:w val="0.890308301014612"/>
          <c:h val="0.875"/>
        </c:manualLayout>
      </c:layout>
      <c:pie3D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D6C-47EB-B224-F84F13633DE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D6C-47EB-B224-F84F13633DE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D6C-47EB-B224-F84F13633DED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AD6C-47EB-B224-F84F13633DE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AD6C-47EB-B224-F84F13633DED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AD6C-47EB-B224-F84F13633DED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AD6C-47EB-B224-F84F13633DED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AD6C-47EB-B224-F84F13633DED}"/>
              </c:ext>
            </c:extLst>
          </c:dPt>
          <c:dLbls>
            <c:dLbl>
              <c:idx val="4"/>
              <c:layout>
                <c:manualLayout>
                  <c:x val="-2.0340906009022129E-2"/>
                  <c:y val="4.6715059055118108E-3"/>
                </c:manualLayout>
              </c:layout>
              <c:spPr>
                <a:solidFill>
                  <a:schemeClr val="bg1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6C-47EB-B224-F84F13633DED}"/>
                </c:ext>
              </c:extLst>
            </c:dLbl>
            <c:dLbl>
              <c:idx val="6"/>
              <c:layout>
                <c:manualLayout>
                  <c:x val="3.5158851412230188E-3"/>
                  <c:y val="-6.3149606299212596E-2"/>
                </c:manualLayout>
              </c:layout>
              <c:spPr>
                <a:solidFill>
                  <a:schemeClr val="bg1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6C-47EB-B224-F84F13633DED}"/>
                </c:ext>
              </c:extLst>
            </c:dLbl>
            <c:dLbl>
              <c:idx val="7"/>
              <c:layout>
                <c:manualLayout>
                  <c:x val="0.16795158067928076"/>
                  <c:y val="-2.4699187992125983E-2"/>
                </c:manualLayout>
              </c:layout>
              <c:spPr>
                <a:solidFill>
                  <a:schemeClr val="bg1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6C-47EB-B224-F84F13633DED}"/>
                </c:ext>
              </c:extLst>
            </c:dLbl>
            <c:spPr>
              <a:solidFill>
                <a:schemeClr val="bg1"/>
              </a:solidFill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'programi 1'!$A$48:$A$55</c:f>
              <c:strCache>
                <c:ptCount val="8"/>
                <c:pt idx="0">
                  <c:v>JAVNE POTREBE U PREDŠKOLSKOM ODGOJU I OBRAZOVANJU = 27,7%</c:v>
                </c:pt>
                <c:pt idx="1">
                  <c:v>JAVNE POTREBE U SPORTU I TEHNIČKOJ KULTURI = 13,6%</c:v>
                </c:pt>
                <c:pt idx="2">
                  <c:v>JAVNE POTREBE U KULTURI = 26,6%</c:v>
                </c:pt>
                <c:pt idx="3">
                  <c:v>JAVNE POTREBE U OSNOVNO ŠKOLSKOM OBRAZOVANJU = 11,17%</c:v>
                </c:pt>
                <c:pt idx="4">
                  <c:v>MANIFESTACIJE I OBLJETNICE = 4,2%</c:v>
                </c:pt>
                <c:pt idx="5">
                  <c:v>JAVNE POTREBE U SOCIJALNOJ I ZDRAVSTVENOJ ZAŠTITI = 12,56%</c:v>
                </c:pt>
                <c:pt idx="6">
                  <c:v>SREDNJE ŠKOLSTVO I OSTALO OBRAZOVANJE = 3,2%</c:v>
                </c:pt>
                <c:pt idx="7">
                  <c:v>ZDRAVI GRAD = 0,9%</c:v>
                </c:pt>
              </c:strCache>
            </c:strRef>
          </c:cat>
          <c:val>
            <c:numRef>
              <c:f>'programi 1'!$B$48:$B$55</c:f>
            </c:numRef>
          </c:val>
          <c:extLst>
            <c:ext xmlns:c16="http://schemas.microsoft.com/office/drawing/2014/chart" uri="{C3380CC4-5D6E-409C-BE32-E72D297353CC}">
              <c16:uniqueId val="{00000008-AD6C-47EB-B224-F84F13633DED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AD6C-47EB-B224-F84F13633D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AD6C-47EB-B224-F84F13633D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AD6C-47EB-B224-F84F13633D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AD6C-47EB-B224-F84F13633DE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AD6C-47EB-B224-F84F13633D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AD6C-47EB-B224-F84F13633DE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AD6C-47EB-B224-F84F13633DE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AD6C-47EB-B224-F84F13633DED}"/>
              </c:ext>
            </c:extLst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D6C-47EB-B224-F84F13633DED}"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D6C-47EB-B224-F84F13633DED}"/>
                </c:ext>
              </c:extLst>
            </c:dLbl>
            <c:dLbl>
              <c:idx val="6"/>
              <c:layout>
                <c:manualLayout>
                  <c:x val="5.4049389223836564E-2"/>
                  <c:y val="-4.61782316272965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D6C-47EB-B224-F84F13633DED}"/>
                </c:ext>
              </c:extLst>
            </c:dLbl>
            <c:dLbl>
              <c:idx val="7"/>
              <c:layout>
                <c:manualLayout>
                  <c:x val="0.1073301376030925"/>
                  <c:y val="-2.395402723097112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D6C-47EB-B224-F84F13633D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'programi 1'!$A$48:$A$55</c:f>
              <c:strCache>
                <c:ptCount val="8"/>
                <c:pt idx="0">
                  <c:v>JAVNE POTREBE U PREDŠKOLSKOM ODGOJU I OBRAZOVANJU = 27,7%</c:v>
                </c:pt>
                <c:pt idx="1">
                  <c:v>JAVNE POTREBE U SPORTU I TEHNIČKOJ KULTURI = 13,6%</c:v>
                </c:pt>
                <c:pt idx="2">
                  <c:v>JAVNE POTREBE U KULTURI = 26,6%</c:v>
                </c:pt>
                <c:pt idx="3">
                  <c:v>JAVNE POTREBE U OSNOVNO ŠKOLSKOM OBRAZOVANJU = 11,17%</c:v>
                </c:pt>
                <c:pt idx="4">
                  <c:v>MANIFESTACIJE I OBLJETNICE = 4,2%</c:v>
                </c:pt>
                <c:pt idx="5">
                  <c:v>JAVNE POTREBE U SOCIJALNOJ I ZDRAVSTVENOJ ZAŠTITI = 12,56%</c:v>
                </c:pt>
                <c:pt idx="6">
                  <c:v>SREDNJE ŠKOLSTVO I OSTALO OBRAZOVANJE = 3,2%</c:v>
                </c:pt>
                <c:pt idx="7">
                  <c:v>ZDRAVI GRAD = 0,9%</c:v>
                </c:pt>
              </c:strCache>
            </c:strRef>
          </c:cat>
          <c:val>
            <c:numRef>
              <c:f>'programi 1'!$C$48:$C$55</c:f>
              <c:numCache>
                <c:formatCode>#,##0</c:formatCode>
                <c:ptCount val="8"/>
                <c:pt idx="0">
                  <c:v>15346850</c:v>
                </c:pt>
                <c:pt idx="1">
                  <c:v>7564500</c:v>
                </c:pt>
                <c:pt idx="2">
                  <c:v>14748683</c:v>
                </c:pt>
                <c:pt idx="3">
                  <c:v>6184368</c:v>
                </c:pt>
                <c:pt idx="4">
                  <c:v>2316500</c:v>
                </c:pt>
                <c:pt idx="5">
                  <c:v>6953500</c:v>
                </c:pt>
                <c:pt idx="6">
                  <c:v>1753800</c:v>
                </c:pt>
                <c:pt idx="7">
                  <c:v>495000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AD6C-47EB-B224-F84F13633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Središnja država rashodi</c:v>
                </c:pt>
              </c:strCache>
            </c:strRef>
          </c:tx>
          <c:marker>
            <c:symbol val="none"/>
          </c:marker>
          <c:cat>
            <c:numRef>
              <c:f>Sheet2!$B$1:$S$1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Sheet2!$B$2:$S$2</c:f>
              <c:numCache>
                <c:formatCode>#,##0</c:formatCode>
                <c:ptCount val="18"/>
                <c:pt idx="0">
                  <c:v>44596193559</c:v>
                </c:pt>
                <c:pt idx="1">
                  <c:v>49334031813</c:v>
                </c:pt>
                <c:pt idx="2" formatCode="General">
                  <c:v>50663666723</c:v>
                </c:pt>
                <c:pt idx="3">
                  <c:v>58138242000</c:v>
                </c:pt>
                <c:pt idx="4">
                  <c:v>71033143640</c:v>
                </c:pt>
                <c:pt idx="5" formatCode="General">
                  <c:v>77187124217</c:v>
                </c:pt>
                <c:pt idx="6">
                  <c:v>84550581279</c:v>
                </c:pt>
                <c:pt idx="7">
                  <c:v>89411133359</c:v>
                </c:pt>
                <c:pt idx="8">
                  <c:v>97505743007</c:v>
                </c:pt>
                <c:pt idx="9">
                  <c:v>110552825051</c:v>
                </c:pt>
                <c:pt idx="10">
                  <c:v>118280555358</c:v>
                </c:pt>
                <c:pt idx="11">
                  <c:v>117923991688</c:v>
                </c:pt>
                <c:pt idx="12">
                  <c:v>120323331941</c:v>
                </c:pt>
                <c:pt idx="13">
                  <c:v>119939510606</c:v>
                </c:pt>
                <c:pt idx="14">
                  <c:v>118729991646</c:v>
                </c:pt>
                <c:pt idx="15">
                  <c:v>125029343973</c:v>
                </c:pt>
                <c:pt idx="16">
                  <c:v>125689498238.84</c:v>
                </c:pt>
                <c:pt idx="17" formatCode="#,##0.00">
                  <c:v>115455805550.64001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26-4485-BDF1-9CB552F147DD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Središnja država prihodi</c:v>
                </c:pt>
              </c:strCache>
            </c:strRef>
          </c:tx>
          <c:marker>
            <c:symbol val="none"/>
          </c:marker>
          <c:cat>
            <c:numRef>
              <c:f>Sheet2!$B$1:$S$1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Sheet2!$B$3:$S$3</c:f>
              <c:numCache>
                <c:formatCode>General</c:formatCode>
                <c:ptCount val="18"/>
                <c:pt idx="1">
                  <c:v>47908567466</c:v>
                </c:pt>
                <c:pt idx="2">
                  <c:v>44017721723</c:v>
                </c:pt>
                <c:pt idx="3" formatCode="#,##0">
                  <c:v>54213812000</c:v>
                </c:pt>
                <c:pt idx="4" formatCode="#,##0">
                  <c:v>69996921000</c:v>
                </c:pt>
                <c:pt idx="5" formatCode="#,##0">
                  <c:v>74677473749</c:v>
                </c:pt>
                <c:pt idx="6" formatCode="#,##0">
                  <c:v>80463518169</c:v>
                </c:pt>
                <c:pt idx="7" formatCode="#,##0">
                  <c:v>85653010216</c:v>
                </c:pt>
                <c:pt idx="8" formatCode="#,##0">
                  <c:v>95235557283</c:v>
                </c:pt>
                <c:pt idx="9" formatCode="#,##0">
                  <c:v>108320594660</c:v>
                </c:pt>
                <c:pt idx="10" formatCode="#,##0">
                  <c:v>115772654807</c:v>
                </c:pt>
                <c:pt idx="11" formatCode="#,##0">
                  <c:v>110257946738</c:v>
                </c:pt>
                <c:pt idx="12" formatCode="#,##0">
                  <c:v>107466351151</c:v>
                </c:pt>
                <c:pt idx="13" formatCode="#,##0">
                  <c:v>107069669876</c:v>
                </c:pt>
                <c:pt idx="14" formatCode="#,##0">
                  <c:v>109558927867</c:v>
                </c:pt>
                <c:pt idx="15" formatCode="#,##0">
                  <c:v>108585049413</c:v>
                </c:pt>
                <c:pt idx="16" formatCode="#,##0">
                  <c:v>114044484836.99001</c:v>
                </c:pt>
                <c:pt idx="17" formatCode="#,##0">
                  <c:v>109110898792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26-4485-BDF1-9CB552F147DD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Razlika prihoda</c:v>
                </c:pt>
              </c:strCache>
            </c:strRef>
          </c:tx>
          <c:marker>
            <c:symbol val="none"/>
          </c:marker>
          <c:cat>
            <c:numRef>
              <c:f>Sheet2!$B$1:$S$1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Sheet2!$B$4:$S$4</c:f>
              <c:numCache>
                <c:formatCode>#,##0</c:formatCode>
                <c:ptCount val="18"/>
                <c:pt idx="1">
                  <c:v>40729006239</c:v>
                </c:pt>
                <c:pt idx="2">
                  <c:v>36459930870</c:v>
                </c:pt>
                <c:pt idx="3">
                  <c:v>45896691642</c:v>
                </c:pt>
                <c:pt idx="4">
                  <c:v>58180665859</c:v>
                </c:pt>
                <c:pt idx="5">
                  <c:v>60900190474.629997</c:v>
                </c:pt>
                <c:pt idx="6">
                  <c:v>65588297438.709999</c:v>
                </c:pt>
                <c:pt idx="7">
                  <c:v>69163455534</c:v>
                </c:pt>
                <c:pt idx="8">
                  <c:v>76560652570</c:v>
                </c:pt>
                <c:pt idx="9">
                  <c:v>86637296245.690002</c:v>
                </c:pt>
                <c:pt idx="10">
                  <c:v>92219429299.619995</c:v>
                </c:pt>
                <c:pt idx="11">
                  <c:v>87820615335</c:v>
                </c:pt>
                <c:pt idx="12">
                  <c:v>86348284566</c:v>
                </c:pt>
                <c:pt idx="13">
                  <c:v>86817436677</c:v>
                </c:pt>
                <c:pt idx="14">
                  <c:v>88871808012.690002</c:v>
                </c:pt>
                <c:pt idx="15">
                  <c:v>86418917930</c:v>
                </c:pt>
                <c:pt idx="16">
                  <c:v>91934692159.990005</c:v>
                </c:pt>
                <c:pt idx="17">
                  <c:v>87456627816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26-4485-BDF1-9CB552F147DD}"/>
            </c:ext>
          </c:extLst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Lokalna država prihodi</c:v>
                </c:pt>
              </c:strCache>
            </c:strRef>
          </c:tx>
          <c:marker>
            <c:symbol val="none"/>
          </c:marker>
          <c:cat>
            <c:numRef>
              <c:f>Sheet2!$B$1:$S$1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Sheet2!$B$5:$S$5</c:f>
              <c:numCache>
                <c:formatCode>#,##0</c:formatCode>
                <c:ptCount val="18"/>
                <c:pt idx="0">
                  <c:v>7367856194</c:v>
                </c:pt>
                <c:pt idx="1">
                  <c:v>7179561227</c:v>
                </c:pt>
                <c:pt idx="2">
                  <c:v>7557790853</c:v>
                </c:pt>
                <c:pt idx="3">
                  <c:v>8317120358</c:v>
                </c:pt>
                <c:pt idx="4">
                  <c:v>11816255141</c:v>
                </c:pt>
                <c:pt idx="5">
                  <c:v>13777283274.370001</c:v>
                </c:pt>
                <c:pt idx="6">
                  <c:v>14875220730.290001</c:v>
                </c:pt>
                <c:pt idx="7">
                  <c:v>16489554682</c:v>
                </c:pt>
                <c:pt idx="8">
                  <c:v>18674904713</c:v>
                </c:pt>
                <c:pt idx="9">
                  <c:v>21683298414.310001</c:v>
                </c:pt>
                <c:pt idx="10">
                  <c:v>23553225507.380001</c:v>
                </c:pt>
                <c:pt idx="11">
                  <c:v>22437331403</c:v>
                </c:pt>
                <c:pt idx="12">
                  <c:v>21118066585</c:v>
                </c:pt>
                <c:pt idx="13">
                  <c:v>20252233199</c:v>
                </c:pt>
                <c:pt idx="14">
                  <c:v>20687119854.310001</c:v>
                </c:pt>
                <c:pt idx="15">
                  <c:v>22166131483</c:v>
                </c:pt>
                <c:pt idx="16">
                  <c:v>22109792677</c:v>
                </c:pt>
                <c:pt idx="17">
                  <c:v>21654270976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26-4485-BDF1-9CB552F147DD}"/>
            </c:ext>
          </c:extLst>
        </c:ser>
        <c:ser>
          <c:idx val="4"/>
          <c:order val="4"/>
          <c:tx>
            <c:strRef>
              <c:f>Sheet2!$A$6</c:f>
              <c:strCache>
                <c:ptCount val="1"/>
                <c:pt idx="0">
                  <c:v>Lokalna država rashodi</c:v>
                </c:pt>
              </c:strCache>
            </c:strRef>
          </c:tx>
          <c:marker>
            <c:symbol val="none"/>
          </c:marker>
          <c:cat>
            <c:numRef>
              <c:f>Sheet2!$B$1:$S$1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Sheet2!$B$6:$S$6</c:f>
              <c:numCache>
                <c:formatCode>#,##0</c:formatCode>
                <c:ptCount val="18"/>
                <c:pt idx="0">
                  <c:v>5801136661</c:v>
                </c:pt>
                <c:pt idx="1">
                  <c:v>5955359753</c:v>
                </c:pt>
                <c:pt idx="2">
                  <c:v>6318566593</c:v>
                </c:pt>
                <c:pt idx="3">
                  <c:v>7122067422</c:v>
                </c:pt>
                <c:pt idx="4">
                  <c:v>9363682253</c:v>
                </c:pt>
                <c:pt idx="5">
                  <c:v>10875402804</c:v>
                </c:pt>
                <c:pt idx="6">
                  <c:v>11800445234</c:v>
                </c:pt>
                <c:pt idx="7">
                  <c:v>13267860814</c:v>
                </c:pt>
                <c:pt idx="8">
                  <c:v>14367770450</c:v>
                </c:pt>
                <c:pt idx="9">
                  <c:v>16319749637</c:v>
                </c:pt>
                <c:pt idx="10">
                  <c:v>18776680120</c:v>
                </c:pt>
                <c:pt idx="11">
                  <c:v>19397599334</c:v>
                </c:pt>
                <c:pt idx="12">
                  <c:v>18208263080</c:v>
                </c:pt>
                <c:pt idx="13">
                  <c:v>17689558696</c:v>
                </c:pt>
                <c:pt idx="14">
                  <c:v>17916258224.669998</c:v>
                </c:pt>
                <c:pt idx="15">
                  <c:v>18706249506</c:v>
                </c:pt>
                <c:pt idx="16">
                  <c:v>18810789717</c:v>
                </c:pt>
                <c:pt idx="17">
                  <c:v>18974743520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626-4485-BDF1-9CB552F147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063680"/>
        <c:axId val="183065600"/>
      </c:lineChart>
      <c:catAx>
        <c:axId val="183063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hr-HR">
                    <a:solidFill>
                      <a:schemeClr val="bg1"/>
                    </a:solidFill>
                  </a:rPr>
                  <a:t>Godina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83065600"/>
        <c:crosses val="autoZero"/>
        <c:auto val="1"/>
        <c:lblAlgn val="ctr"/>
        <c:lblOffset val="100"/>
        <c:noMultiLvlLbl val="0"/>
      </c:catAx>
      <c:valAx>
        <c:axId val="183065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hr-HR">
                    <a:solidFill>
                      <a:schemeClr val="bg1"/>
                    </a:solidFill>
                  </a:rPr>
                  <a:t>Prihodi i rashodi proračuna u kn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830636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4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657601720489788E-2"/>
          <c:y val="1.5799403715312285E-2"/>
          <c:w val="0.92966569269842281"/>
          <c:h val="0.8124475702673088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List1!$B$36</c:f>
              <c:strCache>
                <c:ptCount val="1"/>
                <c:pt idx="0">
                  <c:v>JAČE ZAGAĐENO MORE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List1!$C$35:$U$35</c:f>
              <c:strCache>
                <c:ptCount val="19"/>
                <c:pt idx="0">
                  <c:v>GODINA 1999</c:v>
                </c:pt>
                <c:pt idx="1">
                  <c:v>GODINA 2000</c:v>
                </c:pt>
                <c:pt idx="2">
                  <c:v>GODINA 2001</c:v>
                </c:pt>
                <c:pt idx="3">
                  <c:v>GODINA 2002</c:v>
                </c:pt>
                <c:pt idx="4">
                  <c:v>GODINA 2003</c:v>
                </c:pt>
                <c:pt idx="5">
                  <c:v>GODINA 2004</c:v>
                </c:pt>
                <c:pt idx="6">
                  <c:v>GODINA 2005</c:v>
                </c:pt>
                <c:pt idx="7">
                  <c:v>GODINA 2006</c:v>
                </c:pt>
                <c:pt idx="8">
                  <c:v>GODINA 2007</c:v>
                </c:pt>
                <c:pt idx="9">
                  <c:v>GODINA 2008</c:v>
                </c:pt>
                <c:pt idx="10">
                  <c:v>GODINA 2009</c:v>
                </c:pt>
                <c:pt idx="11">
                  <c:v>GODINA 2010</c:v>
                </c:pt>
                <c:pt idx="12">
                  <c:v>GODINA 2011</c:v>
                </c:pt>
                <c:pt idx="13">
                  <c:v>GODINA 2012</c:v>
                </c:pt>
                <c:pt idx="14">
                  <c:v>GODINA 2013</c:v>
                </c:pt>
                <c:pt idx="15">
                  <c:v>GODINA 2014</c:v>
                </c:pt>
                <c:pt idx="16">
                  <c:v>GODINA 2015</c:v>
                </c:pt>
                <c:pt idx="17">
                  <c:v>GODINA 2016</c:v>
                </c:pt>
                <c:pt idx="18">
                  <c:v>GODINA 2017</c:v>
                </c:pt>
              </c:strCache>
            </c:strRef>
          </c:cat>
          <c:val>
            <c:numRef>
              <c:f>List1!$C$36:$U$36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8-415A-8ECB-D127AB26407F}"/>
            </c:ext>
          </c:extLst>
        </c:ser>
        <c:ser>
          <c:idx val="1"/>
          <c:order val="1"/>
          <c:tx>
            <c:strRef>
              <c:f>List1!$B$37</c:f>
              <c:strCache>
                <c:ptCount val="1"/>
                <c:pt idx="0">
                  <c:v>UMJERENO ZAGAĐENO MORE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List1!$C$35:$U$35</c:f>
              <c:strCache>
                <c:ptCount val="19"/>
                <c:pt idx="0">
                  <c:v>GODINA 1999</c:v>
                </c:pt>
                <c:pt idx="1">
                  <c:v>GODINA 2000</c:v>
                </c:pt>
                <c:pt idx="2">
                  <c:v>GODINA 2001</c:v>
                </c:pt>
                <c:pt idx="3">
                  <c:v>GODINA 2002</c:v>
                </c:pt>
                <c:pt idx="4">
                  <c:v>GODINA 2003</c:v>
                </c:pt>
                <c:pt idx="5">
                  <c:v>GODINA 2004</c:v>
                </c:pt>
                <c:pt idx="6">
                  <c:v>GODINA 2005</c:v>
                </c:pt>
                <c:pt idx="7">
                  <c:v>GODINA 2006</c:v>
                </c:pt>
                <c:pt idx="8">
                  <c:v>GODINA 2007</c:v>
                </c:pt>
                <c:pt idx="9">
                  <c:v>GODINA 2008</c:v>
                </c:pt>
                <c:pt idx="10">
                  <c:v>GODINA 2009</c:v>
                </c:pt>
                <c:pt idx="11">
                  <c:v>GODINA 2010</c:v>
                </c:pt>
                <c:pt idx="12">
                  <c:v>GODINA 2011</c:v>
                </c:pt>
                <c:pt idx="13">
                  <c:v>GODINA 2012</c:v>
                </c:pt>
                <c:pt idx="14">
                  <c:v>GODINA 2013</c:v>
                </c:pt>
                <c:pt idx="15">
                  <c:v>GODINA 2014</c:v>
                </c:pt>
                <c:pt idx="16">
                  <c:v>GODINA 2015</c:v>
                </c:pt>
                <c:pt idx="17">
                  <c:v>GODINA 2016</c:v>
                </c:pt>
                <c:pt idx="18">
                  <c:v>GODINA 2017</c:v>
                </c:pt>
              </c:strCache>
            </c:strRef>
          </c:cat>
          <c:val>
            <c:numRef>
              <c:f>List1!$C$37:$U$37</c:f>
              <c:numCache>
                <c:formatCode>General</c:formatCode>
                <c:ptCount val="19"/>
                <c:pt idx="0">
                  <c:v>4</c:v>
                </c:pt>
                <c:pt idx="1">
                  <c:v>10</c:v>
                </c:pt>
                <c:pt idx="2">
                  <c:v>8</c:v>
                </c:pt>
                <c:pt idx="3">
                  <c:v>14</c:v>
                </c:pt>
                <c:pt idx="4">
                  <c:v>2</c:v>
                </c:pt>
                <c:pt idx="5">
                  <c:v>8</c:v>
                </c:pt>
                <c:pt idx="6">
                  <c:v>4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8-415A-8ECB-D127AB26407F}"/>
            </c:ext>
          </c:extLst>
        </c:ser>
        <c:ser>
          <c:idx val="2"/>
          <c:order val="2"/>
          <c:tx>
            <c:strRef>
              <c:f>List1!$B$38</c:f>
              <c:strCache>
                <c:ptCount val="1"/>
                <c:pt idx="0">
                  <c:v>MORE PODOBNO ZA KUPANJE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List1!$C$35:$U$35</c:f>
              <c:strCache>
                <c:ptCount val="19"/>
                <c:pt idx="0">
                  <c:v>GODINA 1999</c:v>
                </c:pt>
                <c:pt idx="1">
                  <c:v>GODINA 2000</c:v>
                </c:pt>
                <c:pt idx="2">
                  <c:v>GODINA 2001</c:v>
                </c:pt>
                <c:pt idx="3">
                  <c:v>GODINA 2002</c:v>
                </c:pt>
                <c:pt idx="4">
                  <c:v>GODINA 2003</c:v>
                </c:pt>
                <c:pt idx="5">
                  <c:v>GODINA 2004</c:v>
                </c:pt>
                <c:pt idx="6">
                  <c:v>GODINA 2005</c:v>
                </c:pt>
                <c:pt idx="7">
                  <c:v>GODINA 2006</c:v>
                </c:pt>
                <c:pt idx="8">
                  <c:v>GODINA 2007</c:v>
                </c:pt>
                <c:pt idx="9">
                  <c:v>GODINA 2008</c:v>
                </c:pt>
                <c:pt idx="10">
                  <c:v>GODINA 2009</c:v>
                </c:pt>
                <c:pt idx="11">
                  <c:v>GODINA 2010</c:v>
                </c:pt>
                <c:pt idx="12">
                  <c:v>GODINA 2011</c:v>
                </c:pt>
                <c:pt idx="13">
                  <c:v>GODINA 2012</c:v>
                </c:pt>
                <c:pt idx="14">
                  <c:v>GODINA 2013</c:v>
                </c:pt>
                <c:pt idx="15">
                  <c:v>GODINA 2014</c:v>
                </c:pt>
                <c:pt idx="16">
                  <c:v>GODINA 2015</c:v>
                </c:pt>
                <c:pt idx="17">
                  <c:v>GODINA 2016</c:v>
                </c:pt>
                <c:pt idx="18">
                  <c:v>GODINA 2017</c:v>
                </c:pt>
              </c:strCache>
            </c:strRef>
          </c:cat>
          <c:val>
            <c:numRef>
              <c:f>List1!$C$38:$U$38</c:f>
              <c:numCache>
                <c:formatCode>General</c:formatCode>
                <c:ptCount val="19"/>
                <c:pt idx="0">
                  <c:v>22</c:v>
                </c:pt>
                <c:pt idx="1">
                  <c:v>18</c:v>
                </c:pt>
                <c:pt idx="2">
                  <c:v>19</c:v>
                </c:pt>
                <c:pt idx="3">
                  <c:v>14</c:v>
                </c:pt>
                <c:pt idx="4">
                  <c:v>24</c:v>
                </c:pt>
                <c:pt idx="5">
                  <c:v>21</c:v>
                </c:pt>
                <c:pt idx="6">
                  <c:v>23</c:v>
                </c:pt>
                <c:pt idx="7">
                  <c:v>27</c:v>
                </c:pt>
                <c:pt idx="8">
                  <c:v>17</c:v>
                </c:pt>
                <c:pt idx="9">
                  <c:v>28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C8-415A-8ECB-D127AB26407F}"/>
            </c:ext>
          </c:extLst>
        </c:ser>
        <c:ser>
          <c:idx val="3"/>
          <c:order val="3"/>
          <c:tx>
            <c:strRef>
              <c:f>List1!$B$39</c:f>
              <c:strCache>
                <c:ptCount val="1"/>
                <c:pt idx="0">
                  <c:v>MORE VISOKE KAKVOCE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List1!$C$35:$U$35</c:f>
              <c:strCache>
                <c:ptCount val="19"/>
                <c:pt idx="0">
                  <c:v>GODINA 1999</c:v>
                </c:pt>
                <c:pt idx="1">
                  <c:v>GODINA 2000</c:v>
                </c:pt>
                <c:pt idx="2">
                  <c:v>GODINA 2001</c:v>
                </c:pt>
                <c:pt idx="3">
                  <c:v>GODINA 2002</c:v>
                </c:pt>
                <c:pt idx="4">
                  <c:v>GODINA 2003</c:v>
                </c:pt>
                <c:pt idx="5">
                  <c:v>GODINA 2004</c:v>
                </c:pt>
                <c:pt idx="6">
                  <c:v>GODINA 2005</c:v>
                </c:pt>
                <c:pt idx="7">
                  <c:v>GODINA 2006</c:v>
                </c:pt>
                <c:pt idx="8">
                  <c:v>GODINA 2007</c:v>
                </c:pt>
                <c:pt idx="9">
                  <c:v>GODINA 2008</c:v>
                </c:pt>
                <c:pt idx="10">
                  <c:v>GODINA 2009</c:v>
                </c:pt>
                <c:pt idx="11">
                  <c:v>GODINA 2010</c:v>
                </c:pt>
                <c:pt idx="12">
                  <c:v>GODINA 2011</c:v>
                </c:pt>
                <c:pt idx="13">
                  <c:v>GODINA 2012</c:v>
                </c:pt>
                <c:pt idx="14">
                  <c:v>GODINA 2013</c:v>
                </c:pt>
                <c:pt idx="15">
                  <c:v>GODINA 2014</c:v>
                </c:pt>
                <c:pt idx="16">
                  <c:v>GODINA 2015</c:v>
                </c:pt>
                <c:pt idx="17">
                  <c:v>GODINA 2016</c:v>
                </c:pt>
                <c:pt idx="18">
                  <c:v>GODINA 2017</c:v>
                </c:pt>
              </c:strCache>
            </c:strRef>
          </c:cat>
          <c:val>
            <c:numRef>
              <c:f>List1!$C$39:$U$39</c:f>
              <c:numCache>
                <c:formatCode>General</c:formatCode>
                <c:ptCount val="19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14</c:v>
                </c:pt>
                <c:pt idx="9">
                  <c:v>3</c:v>
                </c:pt>
                <c:pt idx="10">
                  <c:v>30</c:v>
                </c:pt>
                <c:pt idx="11">
                  <c:v>29</c:v>
                </c:pt>
                <c:pt idx="12">
                  <c:v>30</c:v>
                </c:pt>
                <c:pt idx="13">
                  <c:v>29</c:v>
                </c:pt>
                <c:pt idx="14">
                  <c:v>29</c:v>
                </c:pt>
                <c:pt idx="15">
                  <c:v>31</c:v>
                </c:pt>
                <c:pt idx="16">
                  <c:v>31</c:v>
                </c:pt>
                <c:pt idx="17">
                  <c:v>31</c:v>
                </c:pt>
                <c:pt idx="1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C8-415A-8ECB-D127AB264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520576"/>
        <c:axId val="121371392"/>
        <c:axId val="0"/>
      </c:bar3DChart>
      <c:catAx>
        <c:axId val="17052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1371392"/>
        <c:crosses val="autoZero"/>
        <c:auto val="1"/>
        <c:lblAlgn val="ctr"/>
        <c:lblOffset val="100"/>
        <c:noMultiLvlLbl val="0"/>
      </c:catAx>
      <c:valAx>
        <c:axId val="1213713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05205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9173997189745221E-2"/>
          <c:y val="0.92750808470024415"/>
          <c:w val="0.94837752856650492"/>
          <c:h val="5.3074419856125377E-2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A68FF-5A5A-4D8D-B418-843BFD1E54C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616BB9C-66AB-4C45-BD27-A33021D80355}">
      <dgm:prSet custT="1"/>
      <dgm:spPr/>
      <dgm:t>
        <a:bodyPr/>
        <a:lstStyle/>
        <a:p>
          <a:pPr rtl="0"/>
          <a:r>
            <a:rPr lang="hr-HR" sz="2400" dirty="0">
              <a:solidFill>
                <a:schemeClr val="bg1"/>
              </a:solidFill>
            </a:rPr>
            <a:t>Priprema prijedloge općih akata</a:t>
          </a:r>
        </a:p>
      </dgm:t>
    </dgm:pt>
    <dgm:pt modelId="{DEA0BDF0-923E-4EBB-BC51-3599C15B8550}" type="parTrans" cxnId="{C9C437B3-3CFD-4A00-B6FB-7E26B6CA3D01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5B2752AE-5AE9-4CAF-BB98-9DCA8C3D75C3}" type="sibTrans" cxnId="{C9C437B3-3CFD-4A00-B6FB-7E26B6CA3D01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C06AC059-7A42-471A-84ED-0D50F2E8E074}">
      <dgm:prSet custT="1"/>
      <dgm:spPr/>
      <dgm:t>
        <a:bodyPr/>
        <a:lstStyle/>
        <a:p>
          <a:pPr algn="l" rtl="0"/>
          <a:r>
            <a:rPr lang="hr-HR" sz="2400" dirty="0">
              <a:solidFill>
                <a:schemeClr val="bg1"/>
              </a:solidFill>
            </a:rPr>
            <a:t>Izvršava ili osigurava izvršavanje općih akata gradskog vijeća</a:t>
          </a:r>
        </a:p>
      </dgm:t>
    </dgm:pt>
    <dgm:pt modelId="{6C0B65C9-3626-4DB0-A7F0-44469A00FA70}" type="parTrans" cxnId="{30575B48-3033-447D-9144-D55530FE0DEA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A0189A86-EDA2-4B22-9B37-BF0A25A01E97}" type="sibTrans" cxnId="{30575B48-3033-447D-9144-D55530FE0DEA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D3D78A47-FFE9-4E27-8508-AEDBA8255F11}">
      <dgm:prSet custT="1"/>
      <dgm:spPr/>
      <dgm:t>
        <a:bodyPr/>
        <a:lstStyle/>
        <a:p>
          <a:pPr algn="l" rtl="0"/>
          <a:r>
            <a:rPr lang="hr-HR" sz="2400" dirty="0">
              <a:solidFill>
                <a:schemeClr val="bg1"/>
              </a:solidFill>
            </a:rPr>
            <a:t>Usmjerava djelovanje upravnih tijela grada u obavljanju poslova iz samoupravnog djelokruga te nadzire njihov rad</a:t>
          </a:r>
        </a:p>
      </dgm:t>
    </dgm:pt>
    <dgm:pt modelId="{823FBB54-4EB7-40AC-AB33-F23140B20802}" type="parTrans" cxnId="{9B149CB7-7179-4C79-AFBC-0E2D9DE509EF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D64D532B-AD15-44A5-9C22-337E82BB04A8}" type="sibTrans" cxnId="{9B149CB7-7179-4C79-AFBC-0E2D9DE509EF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87CD3EE1-A7F3-4A90-A14F-D7E0363EB9C5}">
      <dgm:prSet custT="1"/>
      <dgm:spPr/>
      <dgm:t>
        <a:bodyPr/>
        <a:lstStyle/>
        <a:p>
          <a:pPr algn="l" rtl="0"/>
          <a:r>
            <a:rPr lang="hr-HR" sz="2400" dirty="0">
              <a:solidFill>
                <a:schemeClr val="bg1"/>
              </a:solidFill>
            </a:rPr>
            <a:t>Upravlja nekretninama i pokretninama u vlasništvu grada </a:t>
          </a:r>
        </a:p>
      </dgm:t>
    </dgm:pt>
    <dgm:pt modelId="{D226440D-4DDB-4614-8C34-46DB0B60A5FA}" type="parTrans" cxnId="{2A53126B-F24C-4E99-918A-3E6AAE9292E1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60F82722-852F-4B0E-8127-D456379B5358}" type="sibTrans" cxnId="{2A53126B-F24C-4E99-918A-3E6AAE9292E1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F7AACA3C-3886-499B-9396-291C64402E74}">
      <dgm:prSet custT="1"/>
      <dgm:spPr/>
      <dgm:t>
        <a:bodyPr/>
        <a:lstStyle/>
        <a:p>
          <a:pPr rtl="0"/>
          <a:endParaRPr lang="hr-HR" sz="2400" dirty="0">
            <a:solidFill>
              <a:schemeClr val="accent4">
                <a:lumMod val="10000"/>
              </a:schemeClr>
            </a:solidFill>
          </a:endParaRPr>
        </a:p>
      </dgm:t>
    </dgm:pt>
    <dgm:pt modelId="{AACE6B54-ECD1-46A7-971C-40A008666A10}" type="parTrans" cxnId="{3782D944-C03F-42C9-86B9-9F13B8DADD96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B1946DB6-0707-4E05-8540-B2ED6FF01865}" type="sibTrans" cxnId="{3782D944-C03F-42C9-86B9-9F13B8DADD96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769D4347-20F1-421F-BDFF-9D90BFEFE84E}">
      <dgm:prSet custT="1"/>
      <dgm:spPr/>
      <dgm:t>
        <a:bodyPr/>
        <a:lstStyle/>
        <a:p>
          <a:pPr rtl="0"/>
          <a:r>
            <a:rPr lang="hr-HR" sz="2400" dirty="0">
              <a:solidFill>
                <a:schemeClr val="bg1"/>
              </a:solidFill>
            </a:rPr>
            <a:t>Upravlja prihodima i rashodima grada</a:t>
          </a:r>
        </a:p>
      </dgm:t>
    </dgm:pt>
    <dgm:pt modelId="{72441369-E91E-49DA-963E-A2229E13DB2D}" type="parTrans" cxnId="{659CDF41-DC65-42BC-97D8-F7512F0EAC35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DBDA9482-C840-4B9E-82EF-78BE6498107E}" type="sibTrans" cxnId="{659CDF41-DC65-42BC-97D8-F7512F0EAC35}">
      <dgm:prSet/>
      <dgm:spPr/>
      <dgm:t>
        <a:bodyPr/>
        <a:lstStyle/>
        <a:p>
          <a:endParaRPr lang="hr-HR">
            <a:solidFill>
              <a:schemeClr val="accent4">
                <a:lumMod val="10000"/>
              </a:schemeClr>
            </a:solidFill>
          </a:endParaRPr>
        </a:p>
      </dgm:t>
    </dgm:pt>
    <dgm:pt modelId="{404F45B8-B77E-4C02-9037-FD637205B0D8}" type="pres">
      <dgm:prSet presAssocID="{CBDA68FF-5A5A-4D8D-B418-843BFD1E54C8}" presName="compositeShape" presStyleCnt="0">
        <dgm:presLayoutVars>
          <dgm:chMax val="7"/>
          <dgm:dir/>
          <dgm:resizeHandles val="exact"/>
        </dgm:presLayoutVars>
      </dgm:prSet>
      <dgm:spPr/>
    </dgm:pt>
    <dgm:pt modelId="{6DFA099A-0009-4B88-A09A-EC5F7934C73F}" type="pres">
      <dgm:prSet presAssocID="{A616BB9C-66AB-4C45-BD27-A33021D80355}" presName="circ1" presStyleLbl="vennNode1" presStyleIdx="0" presStyleCnt="6" custScaleX="30214" custScaleY="4184"/>
      <dgm:spPr/>
    </dgm:pt>
    <dgm:pt modelId="{6460EB26-3EFA-4010-9578-1DD87F176781}" type="pres">
      <dgm:prSet presAssocID="{A616BB9C-66AB-4C45-BD27-A33021D80355}" presName="circ1Tx" presStyleLbl="revTx" presStyleIdx="0" presStyleCnt="0" custScaleX="158500" custScaleY="100911" custLinFactNeighborX="6130" custLinFactNeighborY="31774">
        <dgm:presLayoutVars>
          <dgm:chMax val="0"/>
          <dgm:chPref val="0"/>
          <dgm:bulletEnabled val="1"/>
        </dgm:presLayoutVars>
      </dgm:prSet>
      <dgm:spPr/>
    </dgm:pt>
    <dgm:pt modelId="{DEB9CF0C-3743-4D61-BCF1-85DA5BD8A6FB}" type="pres">
      <dgm:prSet presAssocID="{C06AC059-7A42-471A-84ED-0D50F2E8E074}" presName="circ2" presStyleLbl="vennNode1" presStyleIdx="1" presStyleCnt="6" custScaleX="2555" custScaleY="3634" custLinFactNeighborX="-14955"/>
      <dgm:spPr/>
    </dgm:pt>
    <dgm:pt modelId="{34C4E3DA-3B4B-4554-B471-8B2D1E141F88}" type="pres">
      <dgm:prSet presAssocID="{C06AC059-7A42-471A-84ED-0D50F2E8E074}" presName="circ2Tx" presStyleLbl="revTx" presStyleIdx="0" presStyleCnt="0" custScaleX="166292" custScaleY="94185" custLinFactNeighborX="15955" custLinFactNeighborY="37979">
        <dgm:presLayoutVars>
          <dgm:chMax val="0"/>
          <dgm:chPref val="0"/>
          <dgm:bulletEnabled val="1"/>
        </dgm:presLayoutVars>
      </dgm:prSet>
      <dgm:spPr/>
    </dgm:pt>
    <dgm:pt modelId="{4B4F28FD-7116-423F-9E29-3F7D54BECB1A}" type="pres">
      <dgm:prSet presAssocID="{D3D78A47-FFE9-4E27-8508-AEDBA8255F11}" presName="circ3" presStyleLbl="vennNode1" presStyleIdx="2" presStyleCnt="6" custScaleX="4379" custScaleY="26477"/>
      <dgm:spPr/>
    </dgm:pt>
    <dgm:pt modelId="{4828A3FC-5A3E-41CE-B303-11C5A369035E}" type="pres">
      <dgm:prSet presAssocID="{D3D78A47-FFE9-4E27-8508-AEDBA8255F11}" presName="circ3Tx" presStyleLbl="revTx" presStyleIdx="0" presStyleCnt="0" custScaleX="191521" custScaleY="168759" custLinFactNeighborX="26803" custLinFactNeighborY="41122">
        <dgm:presLayoutVars>
          <dgm:chMax val="0"/>
          <dgm:chPref val="0"/>
          <dgm:bulletEnabled val="1"/>
        </dgm:presLayoutVars>
      </dgm:prSet>
      <dgm:spPr/>
    </dgm:pt>
    <dgm:pt modelId="{1002E8D7-6BF7-4734-A2EC-AA4291501D5F}" type="pres">
      <dgm:prSet presAssocID="{87CD3EE1-A7F3-4A90-A14F-D7E0363EB9C5}" presName="circ4" presStyleLbl="vennNode1" presStyleIdx="3" presStyleCnt="6" custScaleX="7664" custScaleY="6176"/>
      <dgm:spPr/>
    </dgm:pt>
    <dgm:pt modelId="{67F6D24D-DF89-4AC8-9582-D088E9235373}" type="pres">
      <dgm:prSet presAssocID="{87CD3EE1-A7F3-4A90-A14F-D7E0363EB9C5}" presName="circ4Tx" presStyleLbl="revTx" presStyleIdx="0" presStyleCnt="0" custScaleX="211638" custScaleY="143978" custLinFactX="-7146" custLinFactNeighborX="-100000" custLinFactNeighborY="-4419">
        <dgm:presLayoutVars>
          <dgm:chMax val="0"/>
          <dgm:chPref val="0"/>
          <dgm:bulletEnabled val="1"/>
        </dgm:presLayoutVars>
      </dgm:prSet>
      <dgm:spPr/>
    </dgm:pt>
    <dgm:pt modelId="{45D2D0B4-5354-4F1B-AC3D-89FD75129617}" type="pres">
      <dgm:prSet presAssocID="{F7AACA3C-3886-499B-9396-291C64402E74}" presName="circ5" presStyleLbl="vennNode1" presStyleIdx="4" presStyleCnt="6" custScaleX="13213" custScaleY="10461" custLinFactNeighborX="5050"/>
      <dgm:spPr/>
    </dgm:pt>
    <dgm:pt modelId="{FADD614B-C7C0-4B75-AF3F-2CDB42D56EEB}" type="pres">
      <dgm:prSet presAssocID="{F7AACA3C-3886-499B-9396-291C64402E74}" presName="circ5Tx" presStyleLbl="revTx" presStyleIdx="0" presStyleCnt="0" custScaleX="158626" custScaleY="83253" custLinFactNeighborX="-22309" custLinFactNeighborY="-21739">
        <dgm:presLayoutVars>
          <dgm:chMax val="0"/>
          <dgm:chPref val="0"/>
          <dgm:bulletEnabled val="1"/>
        </dgm:presLayoutVars>
      </dgm:prSet>
      <dgm:spPr/>
    </dgm:pt>
    <dgm:pt modelId="{46217CCB-D27F-450C-8460-2879D28F37F9}" type="pres">
      <dgm:prSet presAssocID="{769D4347-20F1-421F-BDFF-9D90BFEFE84E}" presName="circ6" presStyleLbl="vennNode1" presStyleIdx="5" presStyleCnt="6" custScaleX="14891" custScaleY="3440"/>
      <dgm:spPr/>
    </dgm:pt>
    <dgm:pt modelId="{A28265AD-B996-4F0E-962E-37B8B50A6F79}" type="pres">
      <dgm:prSet presAssocID="{769D4347-20F1-421F-BDFF-9D90BFEFE84E}" presName="circ6Tx" presStyleLbl="revTx" presStyleIdx="0" presStyleCnt="0" custScaleX="159746" custLinFactNeighborX="-23464" custLinFactNeighborY="8853">
        <dgm:presLayoutVars>
          <dgm:chMax val="0"/>
          <dgm:chPref val="0"/>
          <dgm:bulletEnabled val="1"/>
        </dgm:presLayoutVars>
      </dgm:prSet>
      <dgm:spPr/>
    </dgm:pt>
  </dgm:ptLst>
  <dgm:cxnLst>
    <dgm:cxn modelId="{659CDF41-DC65-42BC-97D8-F7512F0EAC35}" srcId="{CBDA68FF-5A5A-4D8D-B418-843BFD1E54C8}" destId="{769D4347-20F1-421F-BDFF-9D90BFEFE84E}" srcOrd="5" destOrd="0" parTransId="{72441369-E91E-49DA-963E-A2229E13DB2D}" sibTransId="{DBDA9482-C840-4B9E-82EF-78BE6498107E}"/>
    <dgm:cxn modelId="{3782D944-C03F-42C9-86B9-9F13B8DADD96}" srcId="{CBDA68FF-5A5A-4D8D-B418-843BFD1E54C8}" destId="{F7AACA3C-3886-499B-9396-291C64402E74}" srcOrd="4" destOrd="0" parTransId="{AACE6B54-ECD1-46A7-971C-40A008666A10}" sibTransId="{B1946DB6-0707-4E05-8540-B2ED6FF01865}"/>
    <dgm:cxn modelId="{30575B48-3033-447D-9144-D55530FE0DEA}" srcId="{CBDA68FF-5A5A-4D8D-B418-843BFD1E54C8}" destId="{C06AC059-7A42-471A-84ED-0D50F2E8E074}" srcOrd="1" destOrd="0" parTransId="{6C0B65C9-3626-4DB0-A7F0-44469A00FA70}" sibTransId="{A0189A86-EDA2-4B22-9B37-BF0A25A01E97}"/>
    <dgm:cxn modelId="{2A53126B-F24C-4E99-918A-3E6AAE9292E1}" srcId="{CBDA68FF-5A5A-4D8D-B418-843BFD1E54C8}" destId="{87CD3EE1-A7F3-4A90-A14F-D7E0363EB9C5}" srcOrd="3" destOrd="0" parTransId="{D226440D-4DDB-4614-8C34-46DB0B60A5FA}" sibTransId="{60F82722-852F-4B0E-8127-D456379B5358}"/>
    <dgm:cxn modelId="{78D4B358-6AE4-4217-9271-F467B9A33AAC}" type="presOf" srcId="{769D4347-20F1-421F-BDFF-9D90BFEFE84E}" destId="{A28265AD-B996-4F0E-962E-37B8B50A6F79}" srcOrd="0" destOrd="0" presId="urn:microsoft.com/office/officeart/2005/8/layout/venn1"/>
    <dgm:cxn modelId="{8C56C787-EB91-49B3-940E-A0C82A6B30AC}" type="presOf" srcId="{CBDA68FF-5A5A-4D8D-B418-843BFD1E54C8}" destId="{404F45B8-B77E-4C02-9037-FD637205B0D8}" srcOrd="0" destOrd="0" presId="urn:microsoft.com/office/officeart/2005/8/layout/venn1"/>
    <dgm:cxn modelId="{2899E191-C6E7-498A-9E33-618A4D1713DB}" type="presOf" srcId="{A616BB9C-66AB-4C45-BD27-A33021D80355}" destId="{6460EB26-3EFA-4010-9578-1DD87F176781}" srcOrd="0" destOrd="0" presId="urn:microsoft.com/office/officeart/2005/8/layout/venn1"/>
    <dgm:cxn modelId="{C9C437B3-3CFD-4A00-B6FB-7E26B6CA3D01}" srcId="{CBDA68FF-5A5A-4D8D-B418-843BFD1E54C8}" destId="{A616BB9C-66AB-4C45-BD27-A33021D80355}" srcOrd="0" destOrd="0" parTransId="{DEA0BDF0-923E-4EBB-BC51-3599C15B8550}" sibTransId="{5B2752AE-5AE9-4CAF-BB98-9DCA8C3D75C3}"/>
    <dgm:cxn modelId="{9B149CB7-7179-4C79-AFBC-0E2D9DE509EF}" srcId="{CBDA68FF-5A5A-4D8D-B418-843BFD1E54C8}" destId="{D3D78A47-FFE9-4E27-8508-AEDBA8255F11}" srcOrd="2" destOrd="0" parTransId="{823FBB54-4EB7-40AC-AB33-F23140B20802}" sibTransId="{D64D532B-AD15-44A5-9C22-337E82BB04A8}"/>
    <dgm:cxn modelId="{3AD5FAC5-B716-43D5-AB10-C6F6B2BC7387}" type="presOf" srcId="{C06AC059-7A42-471A-84ED-0D50F2E8E074}" destId="{34C4E3DA-3B4B-4554-B471-8B2D1E141F88}" srcOrd="0" destOrd="0" presId="urn:microsoft.com/office/officeart/2005/8/layout/venn1"/>
    <dgm:cxn modelId="{357D3CCC-54DA-4370-8A9E-34AE79D67750}" type="presOf" srcId="{F7AACA3C-3886-499B-9396-291C64402E74}" destId="{FADD614B-C7C0-4B75-AF3F-2CDB42D56EEB}" srcOrd="0" destOrd="0" presId="urn:microsoft.com/office/officeart/2005/8/layout/venn1"/>
    <dgm:cxn modelId="{B6F3FBD1-CE7B-40E4-85AB-251E709D21B5}" type="presOf" srcId="{D3D78A47-FFE9-4E27-8508-AEDBA8255F11}" destId="{4828A3FC-5A3E-41CE-B303-11C5A369035E}" srcOrd="0" destOrd="0" presId="urn:microsoft.com/office/officeart/2005/8/layout/venn1"/>
    <dgm:cxn modelId="{8AB8D0EC-DF5B-4905-8CD1-A85B0F8565C3}" type="presOf" srcId="{87CD3EE1-A7F3-4A90-A14F-D7E0363EB9C5}" destId="{67F6D24D-DF89-4AC8-9582-D088E9235373}" srcOrd="0" destOrd="0" presId="urn:microsoft.com/office/officeart/2005/8/layout/venn1"/>
    <dgm:cxn modelId="{F252A6AB-107A-4E91-8CD3-E126916C693A}" type="presParOf" srcId="{404F45B8-B77E-4C02-9037-FD637205B0D8}" destId="{6DFA099A-0009-4B88-A09A-EC5F7934C73F}" srcOrd="0" destOrd="0" presId="urn:microsoft.com/office/officeart/2005/8/layout/venn1"/>
    <dgm:cxn modelId="{FFD68F15-98BF-4E9E-9F0B-C18A14A4022F}" type="presParOf" srcId="{404F45B8-B77E-4C02-9037-FD637205B0D8}" destId="{6460EB26-3EFA-4010-9578-1DD87F176781}" srcOrd="1" destOrd="0" presId="urn:microsoft.com/office/officeart/2005/8/layout/venn1"/>
    <dgm:cxn modelId="{16C7200E-0AAD-43EE-A755-3C7675AAE7C3}" type="presParOf" srcId="{404F45B8-B77E-4C02-9037-FD637205B0D8}" destId="{DEB9CF0C-3743-4D61-BCF1-85DA5BD8A6FB}" srcOrd="2" destOrd="0" presId="urn:microsoft.com/office/officeart/2005/8/layout/venn1"/>
    <dgm:cxn modelId="{04694E31-8326-463D-B513-BFD0B68451DF}" type="presParOf" srcId="{404F45B8-B77E-4C02-9037-FD637205B0D8}" destId="{34C4E3DA-3B4B-4554-B471-8B2D1E141F88}" srcOrd="3" destOrd="0" presId="urn:microsoft.com/office/officeart/2005/8/layout/venn1"/>
    <dgm:cxn modelId="{A714BEB2-8A92-47D0-BE48-52A784C31799}" type="presParOf" srcId="{404F45B8-B77E-4C02-9037-FD637205B0D8}" destId="{4B4F28FD-7116-423F-9E29-3F7D54BECB1A}" srcOrd="4" destOrd="0" presId="urn:microsoft.com/office/officeart/2005/8/layout/venn1"/>
    <dgm:cxn modelId="{456CA1E7-71E9-466D-BFED-CF13120DF191}" type="presParOf" srcId="{404F45B8-B77E-4C02-9037-FD637205B0D8}" destId="{4828A3FC-5A3E-41CE-B303-11C5A369035E}" srcOrd="5" destOrd="0" presId="urn:microsoft.com/office/officeart/2005/8/layout/venn1"/>
    <dgm:cxn modelId="{BAF9BDEB-DE16-4D4C-98B7-6A1F9C60E21D}" type="presParOf" srcId="{404F45B8-B77E-4C02-9037-FD637205B0D8}" destId="{1002E8D7-6BF7-4734-A2EC-AA4291501D5F}" srcOrd="6" destOrd="0" presId="urn:microsoft.com/office/officeart/2005/8/layout/venn1"/>
    <dgm:cxn modelId="{FAF21DFA-2DF7-483F-957B-D00C87397168}" type="presParOf" srcId="{404F45B8-B77E-4C02-9037-FD637205B0D8}" destId="{67F6D24D-DF89-4AC8-9582-D088E9235373}" srcOrd="7" destOrd="0" presId="urn:microsoft.com/office/officeart/2005/8/layout/venn1"/>
    <dgm:cxn modelId="{B120D5E6-C793-488B-9630-397529AAE1AC}" type="presParOf" srcId="{404F45B8-B77E-4C02-9037-FD637205B0D8}" destId="{45D2D0B4-5354-4F1B-AC3D-89FD75129617}" srcOrd="8" destOrd="0" presId="urn:microsoft.com/office/officeart/2005/8/layout/venn1"/>
    <dgm:cxn modelId="{F77D11DD-CD95-4531-9812-5F01897CC336}" type="presParOf" srcId="{404F45B8-B77E-4C02-9037-FD637205B0D8}" destId="{FADD614B-C7C0-4B75-AF3F-2CDB42D56EEB}" srcOrd="9" destOrd="0" presId="urn:microsoft.com/office/officeart/2005/8/layout/venn1"/>
    <dgm:cxn modelId="{FDE5F8F6-496B-4B48-9033-6140DF46ACF9}" type="presParOf" srcId="{404F45B8-B77E-4C02-9037-FD637205B0D8}" destId="{46217CCB-D27F-450C-8460-2879D28F37F9}" srcOrd="10" destOrd="0" presId="urn:microsoft.com/office/officeart/2005/8/layout/venn1"/>
    <dgm:cxn modelId="{43E64279-5252-40D1-82BB-5FBDAACDF308}" type="presParOf" srcId="{404F45B8-B77E-4C02-9037-FD637205B0D8}" destId="{A28265AD-B996-4F0E-962E-37B8B50A6F79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EF7038-CA4A-4F71-94D1-EF5E35CB786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hr-HR"/>
        </a:p>
      </dgm:t>
    </dgm:pt>
    <dgm:pt modelId="{ADF5D79A-A80D-481A-A1D5-08DE5313067D}" type="pres">
      <dgm:prSet presAssocID="{B7EF7038-CA4A-4F71-94D1-EF5E35CB786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258B4A03-74EB-45F4-83D7-6BF65EFBC7E9}" type="presOf" srcId="{B7EF7038-CA4A-4F71-94D1-EF5E35CB786C}" destId="{ADF5D79A-A80D-481A-A1D5-08DE5313067D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A099A-0009-4B88-A09A-EC5F7934C73F}">
      <dsp:nvSpPr>
        <dsp:cNvPr id="0" name=""/>
        <dsp:cNvSpPr/>
      </dsp:nvSpPr>
      <dsp:spPr>
        <a:xfrm>
          <a:off x="5523536" y="1791102"/>
          <a:ext cx="469679" cy="65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460EB26-3EFA-4010-9578-1DD87F176781}">
      <dsp:nvSpPr>
        <dsp:cNvPr id="0" name=""/>
        <dsp:cNvSpPr/>
      </dsp:nvSpPr>
      <dsp:spPr>
        <a:xfrm>
          <a:off x="4337555" y="217543"/>
          <a:ext cx="3079870" cy="10681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bg1"/>
              </a:solidFill>
            </a:rPr>
            <a:t>Priprema prijedloge općih akata</a:t>
          </a:r>
        </a:p>
      </dsp:txBody>
      <dsp:txXfrm>
        <a:off x="4337555" y="217543"/>
        <a:ext cx="3079870" cy="1068160"/>
      </dsp:txXfrm>
    </dsp:sp>
    <dsp:sp modelId="{DEB9CF0C-3743-4D61-BCF1-85DA5BD8A6FB}">
      <dsp:nvSpPr>
        <dsp:cNvPr id="0" name=""/>
        <dsp:cNvSpPr/>
      </dsp:nvSpPr>
      <dsp:spPr>
        <a:xfrm>
          <a:off x="6010608" y="2086722"/>
          <a:ext cx="39717" cy="564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4C4E3DA-3B4B-4554-B471-8B2D1E141F88}">
      <dsp:nvSpPr>
        <dsp:cNvPr id="0" name=""/>
        <dsp:cNvSpPr/>
      </dsp:nvSpPr>
      <dsp:spPr>
        <a:xfrm>
          <a:off x="6838928" y="1368153"/>
          <a:ext cx="3062175" cy="109191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bg1"/>
              </a:solidFill>
            </a:rPr>
            <a:t>Izvršava ili osigurava izvršavanje općih akata gradskog vijeća</a:t>
          </a:r>
        </a:p>
      </dsp:txBody>
      <dsp:txXfrm>
        <a:off x="6838928" y="1368153"/>
        <a:ext cx="3062175" cy="1091913"/>
      </dsp:txXfrm>
    </dsp:sp>
    <dsp:sp modelId="{4B4F28FD-7116-423F-9E29-3F7D54BECB1A}">
      <dsp:nvSpPr>
        <dsp:cNvPr id="0" name=""/>
        <dsp:cNvSpPr/>
      </dsp:nvSpPr>
      <dsp:spPr>
        <a:xfrm>
          <a:off x="6228907" y="2491862"/>
          <a:ext cx="68071" cy="4115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828A3FC-5A3E-41CE-B303-11C5A369035E}">
      <dsp:nvSpPr>
        <dsp:cNvPr id="0" name=""/>
        <dsp:cNvSpPr/>
      </dsp:nvSpPr>
      <dsp:spPr>
        <a:xfrm>
          <a:off x="6806398" y="2710400"/>
          <a:ext cx="3526754" cy="21861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bg1"/>
              </a:solidFill>
            </a:rPr>
            <a:t>Usmjerava djelovanje upravnih tijela grada u obavljanju poslova iz samoupravnog djelokruga te nadzire njihov rad</a:t>
          </a:r>
        </a:p>
      </dsp:txBody>
      <dsp:txXfrm>
        <a:off x="6806398" y="2710400"/>
        <a:ext cx="3526754" cy="2186144"/>
      </dsp:txXfrm>
    </dsp:sp>
    <dsp:sp modelId="{1002E8D7-6BF7-4734-A2EC-AA4291501D5F}">
      <dsp:nvSpPr>
        <dsp:cNvPr id="0" name=""/>
        <dsp:cNvSpPr/>
      </dsp:nvSpPr>
      <dsp:spPr>
        <a:xfrm>
          <a:off x="5698807" y="2941501"/>
          <a:ext cx="119137" cy="960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7F6D24D-DF89-4AC8-9582-D088E9235373}">
      <dsp:nvSpPr>
        <dsp:cNvPr id="0" name=""/>
        <dsp:cNvSpPr/>
      </dsp:nvSpPr>
      <dsp:spPr>
        <a:xfrm>
          <a:off x="1620176" y="3588541"/>
          <a:ext cx="4112413" cy="152403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bg1"/>
              </a:solidFill>
            </a:rPr>
            <a:t>Upravlja nekretninama i pokretninama u vlasništvu grada </a:t>
          </a:r>
        </a:p>
      </dsp:txBody>
      <dsp:txXfrm>
        <a:off x="1620176" y="3588541"/>
        <a:ext cx="4112413" cy="1524032"/>
      </dsp:txXfrm>
    </dsp:sp>
    <dsp:sp modelId="{45D2D0B4-5354-4F1B-AC3D-89FD75129617}">
      <dsp:nvSpPr>
        <dsp:cNvPr id="0" name=""/>
        <dsp:cNvSpPr/>
      </dsp:nvSpPr>
      <dsp:spPr>
        <a:xfrm>
          <a:off x="5229612" y="2616347"/>
          <a:ext cx="205397" cy="1626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DD614B-C7C0-4B75-AF3F-2CDB42D56EEB}">
      <dsp:nvSpPr>
        <dsp:cNvPr id="0" name=""/>
        <dsp:cNvSpPr/>
      </dsp:nvSpPr>
      <dsp:spPr>
        <a:xfrm>
          <a:off x="1569225" y="2449916"/>
          <a:ext cx="2921010" cy="10784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400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569225" y="2449916"/>
        <a:ext cx="2921010" cy="1078479"/>
      </dsp:txXfrm>
    </dsp:sp>
    <dsp:sp modelId="{46217CCB-D27F-450C-8460-2879D28F37F9}">
      <dsp:nvSpPr>
        <dsp:cNvPr id="0" name=""/>
        <dsp:cNvSpPr/>
      </dsp:nvSpPr>
      <dsp:spPr>
        <a:xfrm>
          <a:off x="5138067" y="2088230"/>
          <a:ext cx="231481" cy="5347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28265AD-B996-4F0E-962E-37B8B50A6F79}">
      <dsp:nvSpPr>
        <dsp:cNvPr id="0" name=""/>
        <dsp:cNvSpPr/>
      </dsp:nvSpPr>
      <dsp:spPr>
        <a:xfrm>
          <a:off x="1537644" y="1008827"/>
          <a:ext cx="2941634" cy="12954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bg1"/>
              </a:solidFill>
            </a:rPr>
            <a:t>Upravlja prihodima i rashodima grada</a:t>
          </a:r>
        </a:p>
      </dsp:txBody>
      <dsp:txXfrm>
        <a:off x="1537644" y="1008827"/>
        <a:ext cx="2941634" cy="1295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0.86367</cdr:x>
      <cdr:y>0.87663</cdr:y>
    </cdr:from>
    <cdr:to>
      <cdr:x>0.95254</cdr:x>
      <cdr:y>0.94861</cdr:y>
    </cdr:to>
    <cdr:sp macro="" textlink="">
      <cdr:nvSpPr>
        <cdr:cNvPr id="2" name="TekstniOkvir 8"/>
        <cdr:cNvSpPr txBox="1"/>
      </cdr:nvSpPr>
      <cdr:spPr>
        <a:xfrm xmlns:a="http://schemas.openxmlformats.org/drawingml/2006/main">
          <a:off x="7697694" y="4498250"/>
          <a:ext cx="79208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sr-Latn-R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dirty="0">
              <a:solidFill>
                <a:srgbClr val="C00000"/>
              </a:solidFill>
            </a:rPr>
            <a:t>4019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9F337-0707-4442-B4D1-F8BFE7FF85F0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E82EB-E32D-4732-8765-EF06D8948A1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888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rowastevents.eu/?lang=hr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gipu.hr/default.aspx?id=31183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atija.hr/hr/medunarodna-suradnja/europski-strukturni-i-investicijski-fondovi/gradu-opatiji-dodijeljena-europska-sredstva-za-pomocnike-u-nastavi-za-sljedece,4401.html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kostrena.hr/pocetna/" TargetMode="External"/><Relationship Id="rId3" Type="http://schemas.openxmlformats.org/officeDocument/2006/relationships/hyperlink" Target="http://www.kastav.hr/" TargetMode="External"/><Relationship Id="rId7" Type="http://schemas.openxmlformats.org/officeDocument/2006/relationships/hyperlink" Target="http://www.klana.hr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avle.hr/" TargetMode="External"/><Relationship Id="rId11" Type="http://schemas.openxmlformats.org/officeDocument/2006/relationships/hyperlink" Target="http://www.opcina-viskovo.hr/" TargetMode="External"/><Relationship Id="rId5" Type="http://schemas.openxmlformats.org/officeDocument/2006/relationships/hyperlink" Target="http://www.opatija.hr/" TargetMode="External"/><Relationship Id="rId10" Type="http://schemas.openxmlformats.org/officeDocument/2006/relationships/hyperlink" Target="http://www.moscenicka-draga.hr/Application/MDraga/Default.aspx" TargetMode="External"/><Relationship Id="rId4" Type="http://schemas.openxmlformats.org/officeDocument/2006/relationships/hyperlink" Target="http://www.kraljevica.hr/" TargetMode="External"/><Relationship Id="rId9" Type="http://schemas.openxmlformats.org/officeDocument/2006/relationships/hyperlink" Target="http://www.opcinalovran.hr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2271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6675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>
                <a:solidFill>
                  <a:prstClr val="black"/>
                </a:solidFill>
              </a:rPr>
              <a:pPr/>
              <a:t>11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837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885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8411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>
                <a:solidFill>
                  <a:prstClr val="black"/>
                </a:solidFill>
              </a:rPr>
              <a:pPr/>
              <a:t>15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37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5138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9303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748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766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35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8491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medijima se stvara percepcija da su gradonačelnici šerifi, to kaže i ravnatelj USKOK-a Dinko Cvitan i da „smo opasniji</a:t>
            </a:r>
            <a:r>
              <a:rPr lang="hr-HR" baseline="0" dirty="0"/>
              <a:t> nego što izgleda”, a ja se više osjećam kao don </a:t>
            </a:r>
            <a:r>
              <a:rPr lang="hr-HR" baseline="0" dirty="0" err="1"/>
              <a:t>kihot</a:t>
            </a:r>
            <a:r>
              <a:rPr lang="hr-HR" baseline="0" dirty="0"/>
              <a:t>  koji se bori s vjetrenjačama.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21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69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Prihodi od nefinancijske imovine su prihodi od prodaje nekretnina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22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44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7893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062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7280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Proračun za 2018.godinu kao i Projekcije za 2019. i 2020. godinu</a:t>
            </a:r>
            <a:r>
              <a:rPr lang="hr-HR" dirty="0"/>
              <a:t> </a:t>
            </a:r>
            <a:r>
              <a:rPr lang="hr-HR" b="1" dirty="0"/>
              <a:t>planiran je u skladu su sa strateškim ciljevima Grada definiranim Strategijom razvoja Grada Opatije 2014.-2020. </a:t>
            </a:r>
            <a:r>
              <a:rPr lang="hr-HR" dirty="0"/>
              <a:t>(Održivi razvoj, očuvanje i optimalna alokacija resursa i briga za njihovo očuvanje; Uspješno gospodarstvo temeljeno na turizmu najviše kategorije s cjelogodišnjim poslovanjem;  Visoka kvaliteta života stanovništva i dobri uvjeti rada zaposlenika).  </a:t>
            </a:r>
            <a:endParaRPr lang="en-GB" sz="1100" dirty="0"/>
          </a:p>
          <a:p>
            <a:r>
              <a:rPr lang="hr-HR" dirty="0"/>
              <a:t> </a:t>
            </a:r>
            <a:endParaRPr lang="en-GB" sz="1050" dirty="0"/>
          </a:p>
          <a:p>
            <a:r>
              <a:rPr lang="hr-HR" b="1" dirty="0"/>
              <a:t>Jedna od najvažnijih značajki Proračuna i projekcije je naglašena socijalna komponenta</a:t>
            </a:r>
            <a:endParaRPr lang="en-GB" sz="1050" dirty="0"/>
          </a:p>
          <a:p>
            <a:r>
              <a:rPr lang="hr-HR" dirty="0"/>
              <a:t> </a:t>
            </a:r>
            <a:endParaRPr lang="en-GB" dirty="0"/>
          </a:p>
          <a:p>
            <a:r>
              <a:rPr lang="hr-HR" dirty="0"/>
              <a:t>Tako su Prijedlogom Proračuna </a:t>
            </a:r>
            <a:r>
              <a:rPr lang="hr-HR" b="1" u="sng" dirty="0"/>
              <a:t>značajno </a:t>
            </a:r>
            <a:r>
              <a:rPr lang="hr-HR" b="1" dirty="0"/>
              <a:t>povećana izdavanja za javne potrebe koja čine čak </a:t>
            </a:r>
            <a:r>
              <a:rPr lang="hr-HR" dirty="0"/>
              <a:t>¼ Proračuna za 2018. ili 55.mil.kn što je za preko 10.mil kuna viša u odnosu na 2017.</a:t>
            </a:r>
            <a:endParaRPr lang="en-GB" sz="1100" dirty="0"/>
          </a:p>
          <a:p>
            <a:r>
              <a:rPr lang="hr-HR" dirty="0"/>
              <a:t> </a:t>
            </a:r>
            <a:endParaRPr lang="en-GB" sz="1100" dirty="0"/>
          </a:p>
          <a:p>
            <a:r>
              <a:rPr lang="hr-HR" dirty="0"/>
              <a:t>To je u bitnome posljedica </a:t>
            </a:r>
            <a:r>
              <a:rPr lang="hr-HR" b="1" dirty="0"/>
              <a:t>brojnih novih mjera koje su već usvojene kao i onih koje su u pripremi</a:t>
            </a:r>
            <a:r>
              <a:rPr lang="hr-HR" dirty="0"/>
              <a:t>:</a:t>
            </a:r>
            <a:endParaRPr lang="en-GB" sz="1100" dirty="0"/>
          </a:p>
          <a:p>
            <a:pPr lvl="0"/>
            <a:r>
              <a:rPr lang="hr-HR" b="1" dirty="0"/>
              <a:t>predškolski odgoj</a:t>
            </a:r>
            <a:r>
              <a:rPr lang="hr-HR" dirty="0"/>
              <a:t> = Povećanje u odnosu na 2017. za 3.2 </a:t>
            </a:r>
            <a:r>
              <a:rPr lang="hr-HR" dirty="0" err="1"/>
              <a:t>mil</a:t>
            </a:r>
            <a:r>
              <a:rPr lang="hr-HR" dirty="0"/>
              <a:t>. kuna</a:t>
            </a:r>
            <a:endParaRPr lang="en-GB" sz="1100" dirty="0"/>
          </a:p>
          <a:p>
            <a:pPr lvl="1"/>
            <a:r>
              <a:rPr lang="hr-HR" dirty="0"/>
              <a:t>otvaranjem nove zgrade Dječjeg vrtića = upisi većeg broja djece, </a:t>
            </a:r>
            <a:endParaRPr lang="en-GB" sz="1100" dirty="0"/>
          </a:p>
          <a:p>
            <a:pPr lvl="1"/>
            <a:r>
              <a:rPr lang="hr-HR" dirty="0"/>
              <a:t>ispunjavanje važećih državnih pedagoških standarda = povećanje broja osoblja = povećanje sredstava za zaposlene</a:t>
            </a:r>
            <a:endParaRPr lang="en-GB" sz="1100" dirty="0"/>
          </a:p>
          <a:p>
            <a:pPr lvl="1"/>
            <a:r>
              <a:rPr lang="hr-HR" sz="800" dirty="0"/>
              <a:t> </a:t>
            </a:r>
            <a:endParaRPr lang="en-GB" sz="1000" dirty="0"/>
          </a:p>
          <a:p>
            <a:endParaRPr lang="en-GB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2536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r-HR" dirty="0"/>
              <a:t>Ostali programi i aktivnosti bez smanjenja dostignutih standarda</a:t>
            </a:r>
            <a:endParaRPr lang="en-GB" sz="1100" dirty="0"/>
          </a:p>
          <a:p>
            <a:pPr lvl="0"/>
            <a:r>
              <a:rPr lang="hr-HR" b="1" dirty="0"/>
              <a:t> osnovnoškolsko i srednje školsko obrazovanje odgoj</a:t>
            </a:r>
            <a:r>
              <a:rPr lang="hr-HR" dirty="0"/>
              <a:t> = Povećanje u odnosu na 2017. za 1.3 </a:t>
            </a:r>
            <a:r>
              <a:rPr lang="hr-HR" dirty="0" err="1"/>
              <a:t>mil</a:t>
            </a:r>
            <a:r>
              <a:rPr lang="hr-HR" dirty="0"/>
              <a:t>. kuna</a:t>
            </a:r>
            <a:endParaRPr lang="en-GB" sz="1100" dirty="0"/>
          </a:p>
          <a:p>
            <a:pPr lvl="1"/>
            <a:r>
              <a:rPr lang="hr-HR" dirty="0"/>
              <a:t>Nabavka udžbenika za djecu OŠ</a:t>
            </a:r>
            <a:endParaRPr lang="en-GB" sz="1100" dirty="0"/>
          </a:p>
          <a:p>
            <a:pPr lvl="1"/>
            <a:r>
              <a:rPr lang="hr-HR" dirty="0"/>
              <a:t>Sufinanciranje nabavke udžbenika za srednjoškolce</a:t>
            </a:r>
            <a:endParaRPr lang="en-GB" sz="1100" dirty="0"/>
          </a:p>
          <a:p>
            <a:pPr lvl="1"/>
            <a:r>
              <a:rPr lang="hr-HR" dirty="0"/>
              <a:t>Povećanje broja stipendija</a:t>
            </a:r>
            <a:endParaRPr lang="en-GB" sz="1100" dirty="0"/>
          </a:p>
          <a:p>
            <a:pPr lvl="1"/>
            <a:r>
              <a:rPr lang="hr-HR" dirty="0"/>
              <a:t>Ostali programi i aktivnosti bez smanjenja dostignutih standarda</a:t>
            </a:r>
            <a:endParaRPr lang="en-GB" sz="1100" dirty="0"/>
          </a:p>
          <a:p>
            <a:pPr lvl="0"/>
            <a:r>
              <a:rPr lang="hr-HR" b="1" dirty="0"/>
              <a:t>socijalna prava i druge potpora stanovništvu = </a:t>
            </a:r>
            <a:r>
              <a:rPr lang="hr-HR" dirty="0"/>
              <a:t>Povećanje u odnosu na 2017. za 3.2 </a:t>
            </a:r>
            <a:r>
              <a:rPr lang="hr-HR" dirty="0" err="1"/>
              <a:t>mil</a:t>
            </a:r>
            <a:r>
              <a:rPr lang="hr-HR" dirty="0"/>
              <a:t>. kuna</a:t>
            </a:r>
            <a:endParaRPr lang="en-GB" sz="1100" dirty="0"/>
          </a:p>
          <a:p>
            <a:pPr lvl="1"/>
            <a:r>
              <a:rPr lang="hr-HR" dirty="0"/>
              <a:t>povećanje naknada za novorođenu djecu</a:t>
            </a:r>
            <a:endParaRPr lang="en-GB" sz="1100" dirty="0"/>
          </a:p>
          <a:p>
            <a:pPr lvl="1"/>
            <a:r>
              <a:rPr lang="hr-HR" dirty="0"/>
              <a:t>oslobađanje od plaćanja vrtića za drugo i svako slijedeće dijete u obitelji = niži prihodi Dječjeg vrtića</a:t>
            </a:r>
            <a:endParaRPr lang="en-GB" sz="1100" dirty="0"/>
          </a:p>
          <a:p>
            <a:pPr lvl="1"/>
            <a:r>
              <a:rPr lang="hr-HR" dirty="0"/>
              <a:t>novi oblici pomoći za umirovljenike sa mirovinom do 3.000 kn:</a:t>
            </a:r>
            <a:endParaRPr lang="en-GB" sz="1100" dirty="0"/>
          </a:p>
          <a:p>
            <a:pPr lvl="2"/>
            <a:r>
              <a:rPr lang="hr-HR" dirty="0"/>
              <a:t>novčana pomoć od 1.000 kn godišnje</a:t>
            </a:r>
            <a:endParaRPr lang="en-GB" sz="1100" dirty="0"/>
          </a:p>
          <a:p>
            <a:pPr lvl="2"/>
            <a:r>
              <a:rPr lang="hr-HR" dirty="0"/>
              <a:t>plaćanje troškova dopunskog zdravstvenog osiguranja do 850 kn godišnje</a:t>
            </a:r>
            <a:endParaRPr lang="en-GB" sz="1100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6689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r-HR" dirty="0"/>
              <a:t>Ostali programi i aktivnosti bez smanjenja dostignutih standarda</a:t>
            </a:r>
            <a:endParaRPr lang="en-GB" sz="1100" dirty="0"/>
          </a:p>
          <a:p>
            <a:pPr lvl="0"/>
            <a:r>
              <a:rPr lang="hr-HR" b="1" dirty="0"/>
              <a:t>programi za mlade</a:t>
            </a:r>
            <a:endParaRPr lang="en-GB" sz="1100" dirty="0"/>
          </a:p>
          <a:p>
            <a:pPr lvl="1"/>
            <a:r>
              <a:rPr lang="hr-HR" dirty="0"/>
              <a:t>sredstva za rad Savjeta mladih</a:t>
            </a:r>
            <a:endParaRPr lang="en-GB" sz="1100" dirty="0"/>
          </a:p>
          <a:p>
            <a:pPr lvl="1"/>
            <a:r>
              <a:rPr lang="hr-HR" dirty="0"/>
              <a:t>izrada Lokalnog programa za mlade</a:t>
            </a:r>
            <a:endParaRPr lang="en-GB" sz="1100" dirty="0"/>
          </a:p>
          <a:p>
            <a:pPr lvl="1"/>
            <a:r>
              <a:rPr lang="hr-HR" dirty="0"/>
              <a:t>financiranje noćne linije 32</a:t>
            </a:r>
            <a:endParaRPr lang="en-GB" sz="1100" dirty="0"/>
          </a:p>
          <a:p>
            <a:pPr lvl="0"/>
            <a:r>
              <a:rPr lang="hr-HR" b="1" dirty="0"/>
              <a:t>kultura i sport</a:t>
            </a:r>
            <a:endParaRPr lang="en-GB" sz="1100" dirty="0"/>
          </a:p>
          <a:p>
            <a:pPr lvl="1"/>
            <a:r>
              <a:rPr lang="hr-HR" dirty="0"/>
              <a:t>bez smanjenja dosadašnjih izdvajanja za rad i programe udruga u sportu i kulturi </a:t>
            </a:r>
            <a:endParaRPr lang="en-GB" sz="1100" dirty="0"/>
          </a:p>
          <a:p>
            <a:pPr lvl="1"/>
            <a:r>
              <a:rPr lang="hr-HR" dirty="0"/>
              <a:t>povećanje sredstava za plaće u Gradskoj knjižnici radi primjene novih koeficijenata </a:t>
            </a:r>
            <a:endParaRPr lang="en-GB" sz="1100" dirty="0"/>
          </a:p>
          <a:p>
            <a:r>
              <a:rPr lang="hr-HR" dirty="0"/>
              <a:t> </a:t>
            </a:r>
            <a:endParaRPr lang="en-GB" sz="1100" dirty="0"/>
          </a:p>
          <a:p>
            <a:r>
              <a:rPr lang="hr-HR" dirty="0"/>
              <a:t>Unutar programa društvenih djelatnosti najveći dio sredstava ili 28% odnosi se na Javne potrebe u predškolskom odgoju i obrazovanju, zatim na Javne potrebe u kulturi 27% te Javne potrebe u sportu i tehničkoj kulturi 14%.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9040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935B1E2C-04DF-428B-805F-A5D86820B8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0EFB7BF-9F20-45E1-9B61-58D00A902D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dirty="0"/>
              <a:t>Fiskalna centralizacija – jaz narastao sa 40 na 90 </a:t>
            </a:r>
            <a:r>
              <a:rPr lang="hr-HR" altLang="sr-Latn-RS" dirty="0" err="1"/>
              <a:t>mlrd</a:t>
            </a:r>
            <a:r>
              <a:rPr lang="hr-HR" altLang="sr-Latn-RS" dirty="0"/>
              <a:t>, vidi se lijepo gdje se nalazi lokalna samouprava i da je RH </a:t>
            </a:r>
            <a:r>
              <a:rPr lang="hr-HR" altLang="sr-Latn-RS" dirty="0" err="1"/>
              <a:t>visokocentralizirana</a:t>
            </a:r>
            <a:r>
              <a:rPr lang="hr-HR" altLang="sr-Latn-RS" dirty="0"/>
              <a:t> država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99FAA8F-4E0D-4473-8EF0-AAD1DAD2D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957C61-5C86-4356-A088-4FC9CD3C78C0}" type="slidenum">
              <a:rPr lang="hr-HR" altLang="sr-Latn-R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4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584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Rezultati : priključenost na sanitarnu kanalizaciju i vodoopskrbu i </a:t>
            </a:r>
            <a:r>
              <a:rPr lang="hr-HR"/>
              <a:t>čistoća mora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2079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9589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908368" y="4714807"/>
            <a:ext cx="5438140" cy="4467701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2543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3568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Šetnica </a:t>
            </a:r>
            <a:r>
              <a:rPr lang="hr-HR" dirty="0" err="1"/>
              <a:t>Ičići</a:t>
            </a:r>
            <a:r>
              <a:rPr lang="hr-HR" dirty="0"/>
              <a:t>, dječje igralište na plaži</a:t>
            </a:r>
            <a:r>
              <a:rPr lang="hr-HR" baseline="0" dirty="0"/>
              <a:t> </a:t>
            </a:r>
            <a:r>
              <a:rPr lang="hr-HR" baseline="0" dirty="0" err="1"/>
              <a:t>Ičići</a:t>
            </a:r>
            <a:r>
              <a:rPr lang="hr-HR" baseline="0" dirty="0"/>
              <a:t> koja nosi Plavu zastavu, uređenje iznad luke Opatija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35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12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679768" y="4714807"/>
            <a:ext cx="5438140" cy="4467701"/>
          </a:xfrm>
        </p:spPr>
        <p:txBody>
          <a:bodyPr/>
          <a:lstStyle/>
          <a:p>
            <a:endParaRPr lang="hr-H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>
                <a:solidFill>
                  <a:prstClr val="black"/>
                </a:solidFill>
              </a:rPr>
              <a:pPr/>
              <a:t>36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2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0963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x-none"/>
              <a:t>Grad Opatija prijavio se na natječaje za sufinanciranje ekoloških programa putem Fonda za energetsku učinkovitost i zaštitu okoliša, te su putem njih realizirana dvije nabave komunalnih vozila: za Parkove i Komunalac</a:t>
            </a:r>
          </a:p>
        </p:txBody>
      </p:sp>
      <p:sp>
        <p:nvSpPr>
          <p:cNvPr id="40964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5BA20B-C006-4FDA-8FC5-2F2C4E52B67C}" type="slidenum">
              <a:rPr lang="hr-HR" altLang="x-none" sz="12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37</a:t>
            </a:fld>
            <a:endParaRPr lang="hr-HR" altLang="x-none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6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Bečki</a:t>
            </a:r>
            <a:r>
              <a:rPr lang="hr-HR" baseline="0" dirty="0"/>
              <a:t> Bal, Zimska bajka, NEXPO ….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39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99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2227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sr-Latn-RS"/>
              <a:t>Završena prva faza, a u</a:t>
            </a:r>
            <a:r>
              <a:rPr lang="vi-VN" altLang="sr-Latn-RS"/>
              <a:t> kasnijim fazama predviđa se i završetak procesa navodnjavanja,  inače vrlo bitan za egzistenciju ovog resursa, kao i uređivanje travnjaka; u drugoj fazi slijedi izrada projektne dokumentacije te dobivanje građevinske dozvole za one radove gdje je takva dozvola nužna, dok u trećoj fazi predstoji hortikulturno uređenje vrtova. U četvrtoj fazi predviđa se gradnja nužnih infrastrukturnih elemenata, poput uređenja prilaza, parkirališta i sl., budući da bi Amerikanski vrtovi kako se očekuje mogli i trebali poslužiti i kao nova lokacija za organiziranje primjerice vjenčanja, i sličnih događanja. Zadnja, peta faza zapravo se odnosi na plasman obnovljenih Amerikanskih vrtova u promotivnom i marketinškom smislu na druga tržišta.  </a:t>
            </a:r>
            <a:endParaRPr lang="hr-HR" altLang="sr-Latn-RS"/>
          </a:p>
        </p:txBody>
      </p:sp>
      <p:sp>
        <p:nvSpPr>
          <p:cNvPr id="52228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>
                <a:solidFill>
                  <a:schemeClr val="tx1"/>
                </a:solidFill>
                <a:latin typeface="Arial" charset="0"/>
              </a:defRPr>
            </a:lvl1pPr>
            <a:lvl2pPr defTabSz="955675">
              <a:defRPr>
                <a:solidFill>
                  <a:schemeClr val="tx1"/>
                </a:solidFill>
                <a:latin typeface="Arial" charset="0"/>
              </a:defRPr>
            </a:lvl2pPr>
            <a:lvl3pPr defTabSz="955675">
              <a:defRPr>
                <a:solidFill>
                  <a:schemeClr val="tx1"/>
                </a:solidFill>
                <a:latin typeface="Arial" charset="0"/>
              </a:defRPr>
            </a:lvl3pPr>
            <a:lvl4pPr defTabSz="955675">
              <a:defRPr>
                <a:solidFill>
                  <a:schemeClr val="tx1"/>
                </a:solidFill>
                <a:latin typeface="Arial" charset="0"/>
              </a:defRPr>
            </a:lvl4pPr>
            <a:lvl5pPr defTabSz="955675">
              <a:defRPr>
                <a:solidFill>
                  <a:schemeClr val="tx1"/>
                </a:solidFill>
                <a:latin typeface="Arial" charset="0"/>
              </a:defRPr>
            </a:lvl5pPr>
            <a:lvl6pPr marL="2471738" indent="-185738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8938" indent="-185738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6138" indent="-185738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3338" indent="-185738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45AA47-7B37-4829-A769-AC89AB331713}" type="slidenum">
              <a:rPr lang="hr-HR" altLang="sr-Latn-RS" smtClean="0"/>
              <a:pPr/>
              <a:t>40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853052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587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x-none" dirty="0"/>
              <a:t>Ukupno</a:t>
            </a:r>
            <a:r>
              <a:rPr lang="hr-HR" altLang="x-none" baseline="0" dirty="0"/>
              <a:t> 556 općina i gradova, 21 županija</a:t>
            </a:r>
            <a:endParaRPr lang="hr-HR" altLang="x-none" dirty="0"/>
          </a:p>
        </p:txBody>
      </p:sp>
      <p:sp>
        <p:nvSpPr>
          <p:cNvPr id="11264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0297C7-FFCA-4E88-ADCD-55C1D66BA751}" type="slidenum">
              <a:rPr lang="hr-HR" altLang="x-none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hr-HR" altLang="x-non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67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5926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679768" y="4715907"/>
            <a:ext cx="5438140" cy="5106273"/>
          </a:xfrm>
        </p:spPr>
        <p:txBody>
          <a:bodyPr/>
          <a:lstStyle/>
          <a:p>
            <a:r>
              <a:rPr lang="hr-HR" b="1" dirty="0"/>
              <a:t>1. ZERO WASTE</a:t>
            </a:r>
            <a:endParaRPr lang="en-GB" dirty="0"/>
          </a:p>
          <a:p>
            <a:r>
              <a:rPr lang="hr-HR" dirty="0"/>
              <a:t>Kao projektni partner  uz ostalih osam partnera (iz Hrvatske, Italije, Slovenije, Bosne i Hercegovine, Crne Gore i Albanije) Grad Opatije je sudjelovao u projektu akronima</a:t>
            </a:r>
            <a:r>
              <a:rPr lang="hr-HR" u="sng" dirty="0">
                <a:hlinkClick r:id="rId3"/>
              </a:rPr>
              <a:t> </a:t>
            </a:r>
            <a:r>
              <a:rPr lang="hr-HR" b="1" u="sng" dirty="0">
                <a:hlinkClick r:id="rId3"/>
              </a:rPr>
              <a:t>"ZERO WASTE"</a:t>
            </a:r>
            <a:r>
              <a:rPr lang="hr-HR" dirty="0"/>
              <a:t> koji je bio financiran iz IPA programa Jadranske prekogranične suradnje 2007.-2013. </a:t>
            </a:r>
          </a:p>
          <a:p>
            <a:r>
              <a:rPr lang="hr-HR" b="1" dirty="0"/>
              <a:t>2. MLADI U ZAJEDNICI BEZ BARIJERA</a:t>
            </a:r>
            <a:endParaRPr lang="en-GB" dirty="0"/>
          </a:p>
          <a:p>
            <a:r>
              <a:rPr lang="hr-HR" dirty="0"/>
              <a:t>Projekt je proveo Savjet mladih Grada Opatije, uz partnere Savjet mladih Grada Crikvenice, </a:t>
            </a:r>
            <a:r>
              <a:rPr lang="hr-HR" dirty="0" err="1"/>
              <a:t>Občinu</a:t>
            </a:r>
            <a:r>
              <a:rPr lang="hr-HR" dirty="0"/>
              <a:t> </a:t>
            </a:r>
            <a:r>
              <a:rPr lang="hr-HR" dirty="0" err="1"/>
              <a:t>Ajdovščina</a:t>
            </a:r>
            <a:r>
              <a:rPr lang="hr-HR" dirty="0"/>
              <a:t> i </a:t>
            </a:r>
            <a:r>
              <a:rPr lang="hr-HR" dirty="0" err="1"/>
              <a:t>Občinu</a:t>
            </a:r>
            <a:r>
              <a:rPr lang="hr-HR" dirty="0"/>
              <a:t> </a:t>
            </a:r>
            <a:r>
              <a:rPr lang="hr-HR" dirty="0" err="1"/>
              <a:t>Kidričevo</a:t>
            </a:r>
            <a:r>
              <a:rPr lang="hr-HR" dirty="0"/>
              <a:t> iz Slovenije. Projekt  je financirala Agencija za mobilnost i programe EU, u sklopu programa EU - Mladi na djelu</a:t>
            </a:r>
            <a:endParaRPr lang="en-GB" dirty="0"/>
          </a:p>
          <a:p>
            <a:r>
              <a:rPr lang="hr-HR" b="1" dirty="0"/>
              <a:t>3. 365 DANA RIVIJERE</a:t>
            </a:r>
          </a:p>
          <a:p>
            <a:r>
              <a:rPr lang="hr-HR" b="1" dirty="0"/>
              <a:t>P</a:t>
            </a:r>
            <a:r>
              <a:rPr lang="hr-HR" dirty="0"/>
              <a:t>artnerstvo s Turističkom zajednicom Grada Opatije i slovenskim partnerima Općinom Piran i Turističkom zajednicom Portorož</a:t>
            </a:r>
            <a:endParaRPr lang="en-GB" dirty="0"/>
          </a:p>
          <a:p>
            <a:r>
              <a:rPr lang="hr-HR" b="1" dirty="0"/>
              <a:t>4. POMOĆNIK U NASTAVI - FAZA II</a:t>
            </a:r>
            <a:endParaRPr lang="en-GB" dirty="0"/>
          </a:p>
          <a:p>
            <a:r>
              <a:rPr lang="hr-HR" b="1" dirty="0"/>
              <a:t>5. ENERGETSKA OBNOVA ZGRADE DJEČJEG VRTIĆA</a:t>
            </a:r>
            <a:endParaRPr lang="en-GB" dirty="0"/>
          </a:p>
          <a:p>
            <a:r>
              <a:rPr lang="hr-HR" dirty="0"/>
              <a:t>Izrađen je glavni projekt energetske obnove zgrade dječjeg vrtića Volosko - </a:t>
            </a:r>
            <a:r>
              <a:rPr lang="hr-HR" u="sng" dirty="0" err="1">
                <a:hlinkClick r:id="rId4"/>
              </a:rPr>
              <a:t>ref</a:t>
            </a:r>
            <a:r>
              <a:rPr lang="hr-HR" u="sng" dirty="0">
                <a:hlinkClick r:id="rId4"/>
              </a:rPr>
              <a:t>. oznaka 4c1.1.</a:t>
            </a:r>
            <a:endParaRPr lang="en-GB" dirty="0"/>
          </a:p>
          <a:p>
            <a:r>
              <a:rPr lang="hr-HR" b="1" dirty="0"/>
              <a:t>6. STUDIJSKO-PROJEKTNA DOKUMENTACIJA ZA VODNO KOMUNALNE PROJEKTE OPATIJSKE RIVIJERE</a:t>
            </a:r>
            <a:endParaRPr lang="en-GB" dirty="0"/>
          </a:p>
          <a:p>
            <a:r>
              <a:rPr lang="hr-HR" dirty="0"/>
              <a:t>Rekonstrukcija vodoopskrbnih cjevovoda i sustava sanitarne kanalizacije – Mala Učka - Vela Učka - Poklon, Rekonstrukcija vodoopskrbnih cjevovoda i sustava sanitarne kanalizacije Učka – Poklon – </a:t>
            </a:r>
            <a:r>
              <a:rPr lang="hr-HR" dirty="0" err="1"/>
              <a:t>Rečina</a:t>
            </a:r>
            <a:r>
              <a:rPr lang="hr-HR" dirty="0"/>
              <a:t> – </a:t>
            </a:r>
            <a:r>
              <a:rPr lang="hr-HR" dirty="0" err="1"/>
              <a:t>Sejnice</a:t>
            </a:r>
            <a:r>
              <a:rPr lang="hr-HR" dirty="0"/>
              <a:t> i  Rekonstrukcija vodoopskrbnih cjevovoda i sustava sanitarne kanalizacije Učka – Tunel Učka – </a:t>
            </a:r>
            <a:r>
              <a:rPr lang="hr-HR" dirty="0" err="1"/>
              <a:t>Pečnik</a:t>
            </a:r>
            <a:r>
              <a:rPr lang="hr-HR" dirty="0"/>
              <a:t>“. </a:t>
            </a:r>
            <a:endParaRPr lang="en-GB" dirty="0"/>
          </a:p>
          <a:p>
            <a:r>
              <a:rPr lang="hr-HR" b="1" dirty="0"/>
              <a:t>7. KOLEKTOR SANITARNE KANALIZACIJE I VODOOPSKRBE</a:t>
            </a:r>
            <a:endParaRPr lang="en-GB" dirty="0"/>
          </a:p>
          <a:p>
            <a:r>
              <a:rPr lang="hr-HR" dirty="0"/>
              <a:t>Završena je izgradnja sustava sekundarne kanalizacije i vodovoda na Poljanama te izgradnja kolektora sanitarne kanalizacije i vodoopskrbe naselja </a:t>
            </a:r>
            <a:r>
              <a:rPr lang="hr-HR" dirty="0" err="1"/>
              <a:t>Školarevo</a:t>
            </a:r>
            <a:r>
              <a:rPr lang="hr-HR" dirty="0"/>
              <a:t>-</a:t>
            </a:r>
            <a:r>
              <a:rPr lang="hr-HR" dirty="0" err="1"/>
              <a:t>Oprić</a:t>
            </a:r>
            <a:r>
              <a:rPr lang="hr-HR" dirty="0"/>
              <a:t>-Konjsko</a:t>
            </a:r>
            <a:endParaRPr lang="en-GB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57042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>
          <a:xfrm>
            <a:off x="679768" y="4715907"/>
            <a:ext cx="5438140" cy="5022453"/>
          </a:xfrm>
        </p:spPr>
        <p:txBody>
          <a:bodyPr/>
          <a:lstStyle/>
          <a:p>
            <a:r>
              <a:rPr lang="hr-HR" b="1" dirty="0"/>
              <a:t>1. POMOĆNIH U NASTAVI - FAZA III</a:t>
            </a:r>
            <a:endParaRPr lang="en-GB" dirty="0"/>
          </a:p>
          <a:p>
            <a:r>
              <a:rPr lang="hr-HR" dirty="0"/>
              <a:t>Osiguravanje pomoćnika u nastavi i stručnih komunikacijskih posrednika učenicima s teškoćama u razvoju u osnovnoškolskim i srednjoškolskim odgojno-obrazovnim ustanovama, </a:t>
            </a:r>
            <a:r>
              <a:rPr lang="hr-HR" u="sng" dirty="0">
                <a:hlinkClick r:id="rId3"/>
              </a:rPr>
              <a:t>faza III od 21.08.2017. do 20.08.2021</a:t>
            </a:r>
            <a:r>
              <a:rPr lang="hr-HR" dirty="0"/>
              <a:t>.</a:t>
            </a:r>
            <a:endParaRPr lang="en-GB" dirty="0"/>
          </a:p>
          <a:p>
            <a:r>
              <a:rPr lang="hr-HR" b="1" dirty="0"/>
              <a:t>2. RIVIERA4SEASONS2</a:t>
            </a:r>
            <a:r>
              <a:rPr lang="hr-HR" dirty="0"/>
              <a:t>- </a:t>
            </a:r>
            <a:r>
              <a:rPr lang="hr-HR" b="1" dirty="0"/>
              <a:t>PROGRAM</a:t>
            </a:r>
            <a:r>
              <a:rPr lang="hr-HR" dirty="0"/>
              <a:t>: </a:t>
            </a:r>
            <a:r>
              <a:rPr lang="hr-HR" dirty="0" err="1"/>
              <a:t>Interreg</a:t>
            </a:r>
            <a:r>
              <a:rPr lang="hr-HR" dirty="0"/>
              <a:t> SLOVENIA-HRVATSKA</a:t>
            </a:r>
            <a:endParaRPr lang="en-GB" dirty="0"/>
          </a:p>
          <a:p>
            <a:r>
              <a:rPr lang="hr-HR" b="1" dirty="0"/>
              <a:t>Kratki opis projekta:</a:t>
            </a:r>
            <a:r>
              <a:rPr lang="hr-HR" dirty="0"/>
              <a:t> PARTNERI Grad Opatija i Općina Piran </a:t>
            </a:r>
          </a:p>
          <a:p>
            <a:r>
              <a:rPr lang="hr-HR" b="1" dirty="0"/>
              <a:t>U ovom projektu, koji ima prvenstveno turistički karakter, sudjeluju i turističke zajednice Opatije i Portoroža, Fakultet za menadžment u turizmu i ugostiteljstvu, kao i portoroški fakultet Turistica</a:t>
            </a:r>
            <a:r>
              <a:rPr lang="hr-HR" dirty="0"/>
              <a:t>. Ukupan budžet zajedničkih aktivnosti iznosi oko 840 tisuća eura (</a:t>
            </a:r>
            <a:r>
              <a:rPr lang="hr-HR" b="1" dirty="0"/>
              <a:t>Za Grad Opatiju:</a:t>
            </a:r>
            <a:r>
              <a:rPr lang="hr-HR" dirty="0"/>
              <a:t> oko 229.000,00 EUR)</a:t>
            </a:r>
            <a:endParaRPr lang="en-GB" dirty="0"/>
          </a:p>
          <a:p>
            <a:r>
              <a:rPr lang="hr-HR" b="1" dirty="0"/>
              <a:t>Aktivnosti Grada Opatije u projektu su: </a:t>
            </a:r>
            <a:endParaRPr lang="en-GB" dirty="0"/>
          </a:p>
          <a:p>
            <a:pPr lvl="0"/>
            <a:r>
              <a:rPr lang="hr-HR" dirty="0"/>
              <a:t>Izraditi prekogranični proizvod „</a:t>
            </a:r>
            <a:r>
              <a:rPr lang="hr-HR" dirty="0" err="1"/>
              <a:t>Feel&amp;Taste</a:t>
            </a:r>
            <a:r>
              <a:rPr lang="hr-HR" dirty="0"/>
              <a:t>“ i uspostaviti tri nova prekogranična tematska puta, a koji će biti povezani s gastronomijom, obrtništvom, glazbom, wellnessom i sl. Također uspostavit će se zajednički portal i razviti aplikacija za pametne telefone. Organizirati pet manifestacija, a gdje će se poseban naglasak staviti na unapređenje </a:t>
            </a:r>
            <a:r>
              <a:rPr lang="hr-HR" dirty="0" err="1"/>
              <a:t>dobrećanske</a:t>
            </a:r>
            <a:r>
              <a:rPr lang="hr-HR" dirty="0"/>
              <a:t> </a:t>
            </a:r>
            <a:r>
              <a:rPr lang="hr-HR" dirty="0" err="1"/>
              <a:t>Marunade</a:t>
            </a:r>
            <a:r>
              <a:rPr lang="hr-HR" dirty="0"/>
              <a:t> te na kulturno i </a:t>
            </a:r>
            <a:r>
              <a:rPr lang="hr-HR" dirty="0" err="1"/>
              <a:t>gastro</a:t>
            </a:r>
            <a:r>
              <a:rPr lang="hr-HR" dirty="0"/>
              <a:t> događanje u Voloskom. Kroz projekt će se uložiti i u popravak, sanaciju i obilježavanje jedne dionice puta prema Veprincu te u uspostavu interpretacijskog centra o povijesti i sadašnjosti mjesta Volosko.</a:t>
            </a:r>
            <a:endParaRPr lang="en-GB" dirty="0"/>
          </a:p>
          <a:p>
            <a:r>
              <a:rPr lang="hr-HR" b="1" dirty="0"/>
              <a:t>3. IZGRADNJA VODOSPREME POKLON</a:t>
            </a:r>
            <a:endParaRPr lang="en-GB" dirty="0"/>
          </a:p>
          <a:p>
            <a:r>
              <a:rPr lang="hr-HR" dirty="0"/>
              <a:t>Za navedenu prijavu Gradsko Vijeće Grada Opatije </a:t>
            </a:r>
            <a:r>
              <a:rPr lang="hr-HR" dirty="0" err="1"/>
              <a:t>donIjelo</a:t>
            </a:r>
            <a:r>
              <a:rPr lang="hr-HR" dirty="0"/>
              <a:t> je Odluku o suglasnosti za provedbu ulaganja pod nazivom „Izgradnja vodospreme Poklon“ na području naselja Vela Učka, Grad Opatija - unutar Mjere 07 pod nazivom „Temeljne usluge i obnova sela u ruralnim područjima“ iz programa Ruralnog razvoja Republike Hrvatske za razdoblje 2014-2020.</a:t>
            </a:r>
            <a:endParaRPr lang="en-GB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36139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Korištenje drugih izvora za financiranje projekata = EU Fondovi i nacionalna sredstva</a:t>
            </a: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vezani uz Urbanu aglomeraciju Rijeka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20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kn (Amerikanski vrtovi, rasadnik u parku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Angiolina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 sanacija i uređenje Ville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Angiolina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inkubator za kreativni turizam ) = 20.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</a:t>
            </a: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Plaža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Črnikovica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kuna (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Min.Turizma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hr-HR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0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47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8963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52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1858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53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356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15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Primorsko-goranska županija podijeljena je na 14 gradova i 22 općine, ukupne površine od 3.588 km</a:t>
            </a:r>
            <a:r>
              <a:rPr lang="hr-HR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 6,3 % državnog teritorija, a prema rezultatima popisa stanovnika u 2011. godini ima 296.123 stanovnika, što je 6,88% stanovnika Hrvatske. Gustoća naseljenosti je 85,3 st/km</a:t>
            </a:r>
            <a:r>
              <a:rPr lang="hr-HR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gustoće naseljenosti Hrvatske 83 st/km</a:t>
            </a:r>
            <a:r>
              <a:rPr lang="hr-HR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3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Nismo nadležni za </a:t>
            </a:r>
            <a:r>
              <a:rPr lang="hr-HR" dirty="0" err="1"/>
              <a:t>akvatorij</a:t>
            </a:r>
            <a:r>
              <a:rPr lang="hr-HR" dirty="0"/>
              <a:t> mora, kojim u ime RH upravlja županija, nismo nadležni za županijske i državne ceste, za područje Parka prirode</a:t>
            </a:r>
            <a:r>
              <a:rPr lang="hr-HR" baseline="0" dirty="0"/>
              <a:t> Prostorni plan je donio Sabor Republike Hrvatske.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2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dirty="0"/>
              <a:t>Urbana aglomeracija Rijeka</a:t>
            </a:r>
            <a:r>
              <a:rPr lang="hr-HR" dirty="0"/>
              <a:t> osnovna je odlukom ministra Ministarstva regionalnoga razvoja i fondova Europske unije 21. 9. 2015. godine, a čine je sljedeći gradovi i općine:</a:t>
            </a:r>
          </a:p>
          <a:p>
            <a:r>
              <a:rPr lang="hr-HR" dirty="0"/>
              <a:t>Grad Rijeka, </a:t>
            </a:r>
            <a:r>
              <a:rPr lang="hr-HR" dirty="0">
                <a:hlinkClick r:id="rId3"/>
              </a:rPr>
              <a:t>Grad Kastav, </a:t>
            </a:r>
            <a:r>
              <a:rPr lang="hr-HR" dirty="0">
                <a:hlinkClick r:id="rId4"/>
              </a:rPr>
              <a:t>Grad Kraljevica, </a:t>
            </a:r>
            <a:r>
              <a:rPr lang="hr-HR" dirty="0">
                <a:hlinkClick r:id="rId5"/>
              </a:rPr>
              <a:t>Grad Opatija, </a:t>
            </a:r>
            <a:r>
              <a:rPr lang="hr-HR" dirty="0">
                <a:hlinkClick r:id="rId6"/>
              </a:rPr>
              <a:t>Općina Čavle, </a:t>
            </a:r>
            <a:r>
              <a:rPr lang="hr-HR" dirty="0">
                <a:hlinkClick r:id="rId7"/>
              </a:rPr>
              <a:t>Općina Klana, </a:t>
            </a:r>
            <a:endParaRPr lang="hr-HR" dirty="0"/>
          </a:p>
          <a:p>
            <a:r>
              <a:rPr lang="hr-HR" dirty="0">
                <a:hlinkClick r:id="rId8"/>
              </a:rPr>
              <a:t>Općina </a:t>
            </a:r>
            <a:r>
              <a:rPr lang="hr-HR" dirty="0" err="1">
                <a:hlinkClick r:id="rId8"/>
              </a:rPr>
              <a:t>Kostrena</a:t>
            </a:r>
            <a:r>
              <a:rPr lang="hr-HR" dirty="0">
                <a:hlinkClick r:id="rId8"/>
              </a:rPr>
              <a:t>, </a:t>
            </a:r>
            <a:r>
              <a:rPr lang="hr-HR" dirty="0">
                <a:hlinkClick r:id="rId9"/>
              </a:rPr>
              <a:t>Općina Lovran, </a:t>
            </a:r>
            <a:r>
              <a:rPr lang="hr-HR" dirty="0">
                <a:hlinkClick r:id="rId10"/>
              </a:rPr>
              <a:t>Općina </a:t>
            </a:r>
            <a:r>
              <a:rPr lang="hr-HR" dirty="0" err="1">
                <a:hlinkClick r:id="rId10"/>
              </a:rPr>
              <a:t>Mošćenička</a:t>
            </a:r>
            <a:r>
              <a:rPr lang="hr-HR" dirty="0">
                <a:hlinkClick r:id="rId10"/>
              </a:rPr>
              <a:t> Draga </a:t>
            </a:r>
            <a:r>
              <a:rPr lang="hr-HR" dirty="0">
                <a:hlinkClick r:id="rId11"/>
              </a:rPr>
              <a:t>Općina </a:t>
            </a:r>
            <a:r>
              <a:rPr lang="hr-HR" dirty="0" err="1">
                <a:hlinkClick r:id="rId11"/>
              </a:rPr>
              <a:t>Viškovo</a:t>
            </a:r>
            <a:r>
              <a:rPr lang="hr-HR" dirty="0">
                <a:hlinkClick r:id="rId11"/>
              </a:rPr>
              <a:t>. </a:t>
            </a:r>
            <a:endParaRPr lang="hr-HR" dirty="0"/>
          </a:p>
          <a:p>
            <a:r>
              <a:rPr lang="hr-HR" dirty="0"/>
              <a:t>Republika Hrvatska potpisala je krajem 2014. godine Sporazum o partnerstvu  u kojem su definirani i gradovi koji mogu koristiti ITU mehanizam (Mehanizam </a:t>
            </a:r>
            <a:r>
              <a:rPr lang="hr-HR" dirty="0">
                <a:solidFill>
                  <a:srgbClr val="FF0000"/>
                </a:solidFill>
              </a:rPr>
              <a:t>integriranih teritorijalnih ulaganja</a:t>
            </a:r>
            <a:r>
              <a:rPr lang="hr-HR" dirty="0"/>
              <a:t>). Radi se o gradovima iznad 100.000 stanovnika i vezano s tim mogu formirati urbane aglomeracije te gradovima iznad 50.000 stanovnika koji mogu osnovati urbana područja.</a:t>
            </a:r>
          </a:p>
          <a:p>
            <a:r>
              <a:rPr lang="hr-HR" b="1" dirty="0"/>
              <a:t>ITU mehanizam</a:t>
            </a:r>
            <a:r>
              <a:rPr lang="hr-HR" dirty="0"/>
              <a:t> je mehanizam Europske unije za razdoblje 2014.-2020. godine koji je uveden s </a:t>
            </a:r>
            <a:r>
              <a:rPr lang="hr-HR" dirty="0">
                <a:solidFill>
                  <a:srgbClr val="FF0000"/>
                </a:solidFill>
              </a:rPr>
              <a:t>ciljem jačanja uloge gradova kao pokretača gospodarskog razvoja. </a:t>
            </a:r>
            <a:r>
              <a:rPr lang="hr-HR" dirty="0"/>
              <a:t>Mehanizam služi za provedbu aktivnosti održivog urbanog razvoja koje imaju naglašenu teritorijalnu dimenziju te omogućava pružanje financijske potpore za provođenje integriranih aktivnosti.</a:t>
            </a:r>
          </a:p>
          <a:p>
            <a:r>
              <a:rPr lang="hr-HR" dirty="0"/>
              <a:t>Aktivnosti ITU mehanizma mogu se financirati iz tri različita europska fonda – </a:t>
            </a:r>
            <a:r>
              <a:rPr lang="hr-HR" b="1" dirty="0"/>
              <a:t>Europskog fonda za regionalni razvoj, Kohezijskog fonda te Europskog socijalnog fonda</a:t>
            </a:r>
            <a:r>
              <a:rPr lang="hr-HR" dirty="0"/>
              <a:t>, a u okviru Operativnog programa </a:t>
            </a:r>
            <a:r>
              <a:rPr lang="hr-HR" b="1" dirty="0"/>
              <a:t>„Konkurentnost i kohezija“ </a:t>
            </a:r>
            <a:r>
              <a:rPr lang="hr-HR" dirty="0"/>
              <a:t>2014.-2020. te Operativnog programa </a:t>
            </a:r>
            <a:r>
              <a:rPr lang="hr-HR" b="1" dirty="0"/>
              <a:t>„Učinkoviti ljudski potencijali“</a:t>
            </a:r>
            <a:r>
              <a:rPr lang="hr-HR" dirty="0"/>
              <a:t> 2014.-2020. Za provedbu aktivnosti namijenjenih održivom urbanom razvoju u najvećim urbanim centrima u Republici Hrvatskoj osigurano je </a:t>
            </a:r>
            <a:r>
              <a:rPr lang="hr-HR" b="1" dirty="0"/>
              <a:t>345,35 milijuna eura.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E82EB-E32D-4732-8765-EF06D8948A1A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0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Prema Zakonu o regionalnom razvoju jedinice lokalne samouprave</a:t>
            </a:r>
            <a:r>
              <a:rPr lang="hr-HR" baseline="0" dirty="0"/>
              <a:t> razvrstavaju se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prema indeksu razvijenosti  u: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I. skupinu jedinica lokalne samouprave čija je vrijednost indeksa razvijenosti manja od 50% prosjeka Republike Hrvatske,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II. skupinu jedinica lokalne samouprave čija je vrijednost indeksa razvijenosti između 50% i 75% prosjeka Republike Hrvatske,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III. skupinu jedinica lokalne samouprave čija je vrijednost indeksa razvijenosti između 75% i 100% prosjeka Republike Hrvatske,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IV. skupinu jedinica lokalne samouprave čija je vrijednost indeksa razvijenosti između 100% i 125% prosjeka Republike Hrvatske,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V. skupinu jedinica lokalne samouprave čija je vrijednost indeksa razvijenosti veća od 125% prosjeka Republike Hrvatske.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Pokazatelji za izračun indeksa razvijenosti jesu: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stopa nezaposlenosti,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dohodak po stanovniku,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proračunski prihodi općine, grada, županije po stanovniku,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opće kretanje stanovništva,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stopa obrazovanosti.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Svaki pokazatelj nosi određeni postotak udjela u ukupnoj vrijednosti indeksa razvijenosti  i to.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stopa nezaposlenosti = 30%,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dohodak po stanovniku = 25%,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proračunski prihodi jedinica lokalne, odnosno područne (regionalne) samouprave po stanovniku = 15%, </a:t>
            </a:r>
          </a:p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opće kretanje stanovništva = 15%,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stopa obrazovanosti = 15%.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DE8E-40A0-42BF-8D7E-2597F208C365}" type="slidenum">
              <a:rPr lang="hr-HR" smtClean="0">
                <a:solidFill>
                  <a:prstClr val="black"/>
                </a:solidFill>
              </a:rPr>
              <a:pPr/>
              <a:t>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4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57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809"/>
            <a:ext cx="10515600" cy="1208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7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491" y="25184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7510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D0F4-C30A-49C8-9B10-791B95A55437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72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454"/>
            <a:ext cx="10515600" cy="113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9BDD-E092-4F41-9293-4ED74FACD68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" y="104914"/>
            <a:ext cx="771111" cy="95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2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17E-20F1-4868-9192-49567716650F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456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2A873-204B-44C0-9C27-C532F0D219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44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56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9DFC-B02B-4599-B45E-31CFAB3C3E5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289"/>
            <a:ext cx="10515600" cy="1179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AB29-D646-4A76-987A-5FFF731290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4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DADD6-43A1-4C38-8EB1-617EC6E5CFD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464"/>
            <a:ext cx="10515600" cy="113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" y="104929"/>
            <a:ext cx="771111" cy="95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05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55"/>
            <a:ext cx="3932237" cy="15559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0EFF0-5C4E-417E-BFD3-A5217B61644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20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55"/>
            <a:ext cx="3932237" cy="15559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870E-2CCF-4F9B-8EC0-921EF04E6D7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1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792"/>
            <a:ext cx="10515600" cy="1208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AB2-4802-4169-AB20-E827FA6077D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50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BF3A-DB7C-4DF0-99B1-E2B2E6078F8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1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7007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28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491" y="25184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3BB3-1E47-477C-8C1A-90484D82131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0563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21" y="334963"/>
            <a:ext cx="11002433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1" y="1484328"/>
            <a:ext cx="10991851" cy="2238375"/>
          </a:xfrm>
        </p:spPr>
        <p:txBody>
          <a:bodyPr/>
          <a:lstStyle/>
          <a:p>
            <a:pPr lvl="0"/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202736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74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459"/>
            <a:ext cx="10515600" cy="113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" y="104923"/>
            <a:ext cx="771111" cy="95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2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9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466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73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66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34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299"/>
            <a:ext cx="10515600" cy="1179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39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4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65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65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0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804"/>
            <a:ext cx="10515600" cy="1208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0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4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1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1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11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491" y="251841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47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D0F4-C30A-49C8-9B10-791B95A55437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13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444"/>
            <a:ext cx="10515600" cy="113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D9BDD-E092-4F41-9293-4ED74FACD68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" y="104907"/>
            <a:ext cx="771111" cy="95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473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2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817E-20F1-4868-9192-49567716650F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32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448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2A873-204B-44C0-9C27-C532F0D219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48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9DFC-B02B-4599-B45E-31CFAB3C3E5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5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282"/>
            <a:ext cx="10515600" cy="1179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3AB29-D646-4A76-987A-5FFF731290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9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DADD6-43A1-4C38-8EB1-617EC6E5CFD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6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48"/>
            <a:ext cx="3932237" cy="15559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0EFF0-5C4E-417E-BFD3-A5217B61644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47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48"/>
            <a:ext cx="3932237" cy="15559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870E-2CCF-4F9B-8EC0-921EF04E6D70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01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784"/>
            <a:ext cx="10515600" cy="1208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5AB2-4802-4169-AB20-E827FA6077D1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9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BF3A-DB7C-4DF0-99B1-E2B2E6078F8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07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15" y="210771"/>
            <a:ext cx="1189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5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3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00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491" y="25184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3BB3-1E47-477C-8C1A-90484D82131A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12/4/2017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4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3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0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11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0464"/>
            <a:ext cx="10515600" cy="113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" y="104929"/>
            <a:ext cx="771111" cy="95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4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91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473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3"/>
            <a:ext cx="10515600" cy="11892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1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304"/>
            <a:ext cx="10515600" cy="1179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4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78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0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1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0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2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809"/>
            <a:ext cx="10515600" cy="1208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8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304"/>
            <a:ext cx="10515600" cy="11794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3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OPATIJA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8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491" y="25184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9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0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1470"/>
            <a:ext cx="3932237" cy="15559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929"/>
            <a:ext cx="751435" cy="927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67725" y="210771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</a:t>
            </a:r>
            <a:r>
              <a:rPr lang="hr-HR" sz="1800" baseline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OPATIJA</a:t>
            </a:r>
            <a:endParaRPr lang="hr-HR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865" y="6176999"/>
            <a:ext cx="6762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5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062F-D3E7-46A0-8203-331ECE2982DE}" type="datetimeFigureOut">
              <a:rPr lang="hr-HR" smtClean="0"/>
              <a:t>4.12.2017.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0B347-9DE9-4A89-8FC3-6EE4D1F618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36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0B77E-76D5-480E-9C9D-909C3E669B44}" type="slidenum">
              <a:rPr lang="hr-H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1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B0B77E-76D5-480E-9C9D-909C3E669B44}" type="slidenum">
              <a:rPr lang="hr-H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1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062F-D3E7-46A0-8203-331ECE2982D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4.12.2017.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0B347-9DE9-4A89-8FC3-6EE4D1F61881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9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6.jpeg"/><Relationship Id="rId5" Type="http://schemas.openxmlformats.org/officeDocument/2006/relationships/hyperlink" Target="http://farm2.static.flickr.com/1082/1414146334_a1e420d8b8_o.gif" TargetMode="Externa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gif"/><Relationship Id="rId4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8000" dirty="0"/>
              <a:t>      </a:t>
            </a:r>
            <a:r>
              <a:rPr lang="hr-HR" sz="8000" dirty="0">
                <a:solidFill>
                  <a:schemeClr val="bg1"/>
                </a:solidFill>
                <a:latin typeface="+mn-lt"/>
              </a:rPr>
              <a:t>DOBRO DOŠLI!!! </a:t>
            </a:r>
          </a:p>
        </p:txBody>
      </p:sp>
    </p:spTree>
    <p:extLst>
      <p:ext uri="{BB962C8B-B14F-4D97-AF65-F5344CB8AC3E}">
        <p14:creationId xmlns:p14="http://schemas.microsoft.com/office/powerpoint/2010/main" val="3493957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60454"/>
            <a:ext cx="10515600" cy="19629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</p:spPr>
        <p:txBody>
          <a:bodyPr>
            <a:normAutofit/>
          </a:bodyPr>
          <a:lstStyle/>
          <a:p>
            <a:pPr marL="179388" indent="0">
              <a:buClr>
                <a:schemeClr val="bg1"/>
              </a:buClr>
              <a:buFont typeface="Wingdings" pitchFamily="2" charset="2"/>
              <a:buChar char="Ø"/>
            </a:pPr>
            <a:r>
              <a:rPr lang="hr-HR" altLang="sr-Latn-RS" dirty="0">
                <a:solidFill>
                  <a:schemeClr val="bg1"/>
                </a:solidFill>
              </a:rPr>
              <a:t>  </a:t>
            </a:r>
            <a:r>
              <a:rPr lang="hr-HR" altLang="sr-Latn-RS" sz="3600" dirty="0">
                <a:solidFill>
                  <a:schemeClr val="bg1"/>
                </a:solidFill>
              </a:rPr>
              <a:t>Ustanove u vlasništvu Grada: </a:t>
            </a:r>
          </a:p>
          <a:p>
            <a:pPr marL="179388" indent="0">
              <a:buClr>
                <a:schemeClr val="tx1"/>
              </a:buClr>
              <a:buNone/>
            </a:pPr>
            <a:r>
              <a:rPr lang="hr-HR" altLang="sr-Latn-RS" sz="3600" dirty="0">
                <a:solidFill>
                  <a:schemeClr val="bg1"/>
                </a:solidFill>
              </a:rPr>
              <a:t>Dječji vrtić, Gradska knjižnica i čitaonica, Javna vatrogasna postrojba, Osnovna škola, Festival Opatija, ustanova u kulturi, Hrvatski muzej turizma</a:t>
            </a:r>
          </a:p>
          <a:p>
            <a:pPr marL="179388" indent="0">
              <a:buClr>
                <a:schemeClr val="tx1"/>
              </a:buClr>
              <a:buNone/>
            </a:pPr>
            <a:endParaRPr lang="hr-HR" altLang="sr-Latn-RS" sz="3600" dirty="0">
              <a:solidFill>
                <a:schemeClr val="bg1"/>
              </a:solidFill>
            </a:endParaRPr>
          </a:p>
          <a:p>
            <a:pPr marL="179388" indent="0">
              <a:buClr>
                <a:schemeClr val="bg1"/>
              </a:buClr>
              <a:buFont typeface="Wingdings" pitchFamily="2" charset="2"/>
              <a:buChar char="Ø"/>
            </a:pPr>
            <a:r>
              <a:rPr lang="hr-HR" altLang="sr-Latn-RS" sz="3600" dirty="0">
                <a:solidFill>
                  <a:schemeClr val="bg1"/>
                </a:solidFill>
              </a:rPr>
              <a:t> Trgovačka društva u vlasništvu Grada, odnosno društva u kojima Grad ima udjele: </a:t>
            </a:r>
          </a:p>
          <a:p>
            <a:pPr marL="179388" indent="0">
              <a:buClr>
                <a:schemeClr val="tx1"/>
              </a:buClr>
              <a:buNone/>
            </a:pPr>
            <a:r>
              <a:rPr lang="hr-HR" altLang="sr-Latn-RS" sz="3600" dirty="0">
                <a:solidFill>
                  <a:schemeClr val="bg1"/>
                </a:solidFill>
              </a:rPr>
              <a:t>Komunalac, Parkovi, Opatija 21, Nova Liburnija, Zračna luka Rijeka, Žičara Učka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1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913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hr-HR" dirty="0"/>
              <a:t>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693684" y="560457"/>
            <a:ext cx="1095468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0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hr-HR" sz="20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r-HR" sz="3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VIZIJA GRADA OPATIJE</a:t>
            </a:r>
          </a:p>
          <a:p>
            <a:pPr algn="just"/>
            <a:r>
              <a:rPr lang="hr-HR" sz="3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„Opatija, grad prepoznatljivog identiteta, jedinstvenog spoja srednjoeuropske kulture i mediteranskog duha, gostoljubiva, konkurentna i atraktivna turistička destinacija koja pruža raznovrsne sadržaje i nezaboravne doživljaje; sveučilišni grad koji njeguje izvrsnost i potiče inovativnost, slijedi načela održivog razvoja te osigurava uvjete za siguran i kvalitetan život zajednice.” </a:t>
            </a:r>
            <a:r>
              <a:rPr lang="hr-HR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( Strategija  razvoja Grada Opatije za 2014.-2020.)	</a:t>
            </a:r>
            <a:r>
              <a:rPr lang="hr-HR" sz="32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</a:t>
            </a:r>
            <a:r>
              <a:rPr lang="hr-HR" sz="3200" b="1" i="1" dirty="0">
                <a:solidFill>
                  <a:schemeClr val="bg1"/>
                </a:solidFill>
              </a:rPr>
              <a:t>Destinacijski akcijski plan 2016.-2020.</a:t>
            </a:r>
          </a:p>
          <a:p>
            <a:pPr algn="just"/>
            <a:endParaRPr lang="hr-HR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81272099-CAB1-412A-83A3-AA2CE6B9781C}"/>
              </a:ext>
            </a:extLst>
          </p:cNvPr>
          <p:cNvSpPr/>
          <p:nvPr/>
        </p:nvSpPr>
        <p:spPr>
          <a:xfrm>
            <a:off x="1191342" y="5399925"/>
            <a:ext cx="976544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602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1130643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+mn-lt"/>
              </a:rPr>
              <a:t>Opatija je zdravi grad </a:t>
            </a:r>
            <a:br>
              <a:rPr lang="hr-HR" sz="4400" b="1" dirty="0">
                <a:solidFill>
                  <a:schemeClr val="bg1"/>
                </a:solidFill>
                <a:latin typeface="+mn-lt"/>
              </a:rPr>
            </a:br>
            <a:r>
              <a:rPr lang="hr-HR" sz="4400" b="1" dirty="0">
                <a:solidFill>
                  <a:schemeClr val="bg1"/>
                </a:solidFill>
                <a:latin typeface="+mn-lt"/>
              </a:rPr>
              <a:t>i grad prijatelj djece</a:t>
            </a:r>
            <a:br>
              <a:rPr lang="hr-HR" sz="5400" b="1" dirty="0">
                <a:solidFill>
                  <a:schemeClr val="bg1"/>
                </a:solidFill>
                <a:latin typeface="+mn-lt"/>
              </a:rPr>
            </a:br>
            <a:endParaRPr lang="hr-HR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3BE4DB-459E-4228-B445-D4730B775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3025005"/>
          </a:xfrm>
        </p:spPr>
        <p:txBody>
          <a:bodyPr>
            <a:normAutofit/>
          </a:bodyPr>
          <a:lstStyle/>
          <a:p>
            <a:endParaRPr lang="hr-HR" sz="4000" dirty="0">
              <a:solidFill>
                <a:schemeClr val="bg1"/>
              </a:solidFill>
            </a:endParaRPr>
          </a:p>
          <a:p>
            <a:endParaRPr lang="hr-HR" sz="4000" dirty="0">
              <a:solidFill>
                <a:schemeClr val="bg1"/>
              </a:solidFill>
            </a:endParaRPr>
          </a:p>
          <a:p>
            <a:endParaRPr lang="hr-HR" sz="4000" dirty="0">
              <a:solidFill>
                <a:schemeClr val="bg1"/>
              </a:solidFill>
            </a:endParaRPr>
          </a:p>
          <a:p>
            <a:r>
              <a:rPr lang="hr-HR" sz="4000" dirty="0">
                <a:solidFill>
                  <a:schemeClr val="bg1"/>
                </a:solidFill>
              </a:rPr>
              <a:t>							2005.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Content Placeholder 6" descr="Prijatelj-djece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633328" y="2396780"/>
            <a:ext cx="5181600" cy="2914651"/>
          </a:xfrm>
        </p:spPr>
      </p:pic>
      <p:pic>
        <p:nvPicPr>
          <p:cNvPr id="6" name="Content Placeholder 5" descr="logo-zdravi-grad.jpg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451604" y="1947633"/>
            <a:ext cx="5023659" cy="3204000"/>
          </a:xfrm>
        </p:spPr>
      </p:pic>
    </p:spTree>
    <p:extLst>
      <p:ext uri="{BB962C8B-B14F-4D97-AF65-F5344CB8AC3E}">
        <p14:creationId xmlns:p14="http://schemas.microsoft.com/office/powerpoint/2010/main" val="429009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9350" y="404664"/>
            <a:ext cx="11343051" cy="1008112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		</a:t>
            </a:r>
            <a:r>
              <a:rPr lang="hr-HR" sz="3600" b="1" dirty="0">
                <a:solidFill>
                  <a:schemeClr val="bg1"/>
                </a:solidFill>
                <a:latin typeface="+mn-lt"/>
              </a:rPr>
              <a:t>REGISTRIRANA KULTURNA DOBRA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12778"/>
            <a:ext cx="10515600" cy="476418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hr-HR" sz="3200" dirty="0">
                <a:solidFill>
                  <a:schemeClr val="bg1"/>
                </a:solidFill>
              </a:rPr>
              <a:t>Urbanistička cjelina grada Opatije</a:t>
            </a:r>
          </a:p>
          <a:p>
            <a:pPr>
              <a:buClrTx/>
            </a:pPr>
            <a:r>
              <a:rPr lang="hr-HR" sz="3200" dirty="0">
                <a:solidFill>
                  <a:schemeClr val="bg1"/>
                </a:solidFill>
              </a:rPr>
              <a:t>Povijesna cjelina urbanog naselja Volosko</a:t>
            </a:r>
          </a:p>
          <a:p>
            <a:pPr>
              <a:buClrTx/>
            </a:pPr>
            <a:r>
              <a:rPr lang="hr-HR" sz="3200" dirty="0">
                <a:solidFill>
                  <a:schemeClr val="bg1"/>
                </a:solidFill>
              </a:rPr>
              <a:t>Povijesna cjelina naselja Veprinac</a:t>
            </a:r>
          </a:p>
          <a:p>
            <a:pPr>
              <a:buClrTx/>
            </a:pPr>
            <a:r>
              <a:rPr lang="hr-HR" sz="3200" dirty="0">
                <a:solidFill>
                  <a:schemeClr val="bg1"/>
                </a:solidFill>
              </a:rPr>
              <a:t>Mala Učka, Arheološka zona </a:t>
            </a:r>
            <a:r>
              <a:rPr lang="hr-HR" sz="3200" dirty="0" err="1">
                <a:solidFill>
                  <a:schemeClr val="bg1"/>
                </a:solidFill>
              </a:rPr>
              <a:t>Malinska</a:t>
            </a:r>
            <a:r>
              <a:rPr lang="hr-HR" sz="3200" dirty="0">
                <a:solidFill>
                  <a:schemeClr val="bg1"/>
                </a:solidFill>
              </a:rPr>
              <a:t> Draga </a:t>
            </a:r>
            <a:r>
              <a:rPr lang="hr-HR" sz="3200" dirty="0" err="1">
                <a:solidFill>
                  <a:schemeClr val="bg1"/>
                </a:solidFill>
              </a:rPr>
              <a:t>Podmaj</a:t>
            </a:r>
            <a:endParaRPr lang="hr-HR" sz="3200" dirty="0">
              <a:solidFill>
                <a:schemeClr val="bg1"/>
              </a:solidFill>
            </a:endParaRPr>
          </a:p>
          <a:p>
            <a:r>
              <a:rPr lang="hr-HR" sz="3200" dirty="0">
                <a:solidFill>
                  <a:schemeClr val="bg1"/>
                </a:solidFill>
              </a:rPr>
              <a:t>Park </a:t>
            </a:r>
            <a:r>
              <a:rPr lang="hr-HR" sz="3200" dirty="0" err="1">
                <a:solidFill>
                  <a:schemeClr val="bg1"/>
                </a:solidFill>
              </a:rPr>
              <a:t>Angiolina</a:t>
            </a:r>
            <a:r>
              <a:rPr lang="hr-HR" sz="3200" dirty="0">
                <a:solidFill>
                  <a:schemeClr val="bg1"/>
                </a:solidFill>
              </a:rPr>
              <a:t>, park sv. Jakova, park </a:t>
            </a:r>
            <a:r>
              <a:rPr lang="hr-HR" sz="3200" dirty="0" err="1">
                <a:solidFill>
                  <a:schemeClr val="bg1"/>
                </a:solidFill>
              </a:rPr>
              <a:t>Margarita</a:t>
            </a:r>
            <a:r>
              <a:rPr lang="hr-HR" sz="3200" dirty="0">
                <a:solidFill>
                  <a:schemeClr val="bg1"/>
                </a:solidFill>
              </a:rPr>
              <a:t> - spomenici </a:t>
            </a:r>
            <a:r>
              <a:rPr lang="hr-HR" sz="3200" dirty="0" err="1">
                <a:solidFill>
                  <a:schemeClr val="bg1"/>
                </a:solidFill>
              </a:rPr>
              <a:t>parkovne</a:t>
            </a:r>
            <a:r>
              <a:rPr lang="hr-HR" sz="3200" dirty="0">
                <a:solidFill>
                  <a:schemeClr val="bg1"/>
                </a:solidFill>
              </a:rPr>
              <a:t> arhitekture</a:t>
            </a:r>
          </a:p>
          <a:p>
            <a:r>
              <a:rPr lang="hr-HR" sz="3200" dirty="0" err="1">
                <a:solidFill>
                  <a:schemeClr val="bg1"/>
                </a:solidFill>
              </a:rPr>
              <a:t>Amerikansi</a:t>
            </a:r>
            <a:r>
              <a:rPr lang="hr-HR" sz="3200" dirty="0">
                <a:solidFill>
                  <a:schemeClr val="bg1"/>
                </a:solidFill>
              </a:rPr>
              <a:t> vrtovi, kulturno povijesna cjelina (preventivna zaštita)</a:t>
            </a:r>
          </a:p>
          <a:p>
            <a:r>
              <a:rPr lang="hr-HR" sz="3200" dirty="0">
                <a:solidFill>
                  <a:schemeClr val="bg1"/>
                </a:solidFill>
              </a:rPr>
              <a:t>Kupalište </a:t>
            </a:r>
            <a:r>
              <a:rPr lang="hr-HR" sz="3200" dirty="0" err="1">
                <a:solidFill>
                  <a:schemeClr val="bg1"/>
                </a:solidFill>
              </a:rPr>
              <a:t>Angiolina</a:t>
            </a:r>
            <a:r>
              <a:rPr lang="hr-HR" sz="3200" dirty="0">
                <a:solidFill>
                  <a:schemeClr val="bg1"/>
                </a:solidFill>
              </a:rPr>
              <a:t> (preventivna zaštita)</a:t>
            </a:r>
          </a:p>
          <a:p>
            <a:pPr>
              <a:buClrTx/>
            </a:pPr>
            <a:endParaRPr lang="hr-HR" sz="32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92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9350" y="404664"/>
            <a:ext cx="11343051" cy="1008112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	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3" y="0"/>
            <a:ext cx="9776819" cy="6858000"/>
          </a:xfr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60456"/>
            <a:ext cx="10515600" cy="80623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+mn-lt"/>
              </a:rPr>
              <a:t> </a:t>
            </a:r>
            <a:r>
              <a:rPr lang="hr-HR" sz="3600" dirty="0">
                <a:solidFill>
                  <a:schemeClr val="bg1"/>
                </a:solidFill>
                <a:latin typeface="+mn-lt"/>
              </a:rPr>
              <a:t>PRIZNANJA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82392" y="1366684"/>
            <a:ext cx="10515600" cy="5491316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bg1"/>
                </a:solidFill>
              </a:rPr>
              <a:t>Priznanje Instituta za javne financije za transparentnost gradskog proračuna</a:t>
            </a:r>
          </a:p>
          <a:p>
            <a:r>
              <a:rPr lang="hr-HR" sz="3600" dirty="0">
                <a:solidFill>
                  <a:schemeClr val="bg1"/>
                </a:solidFill>
              </a:rPr>
              <a:t>Unutarnja revizija Grada Opatije – primjer dobre prakse - Uprava za financijsko upravljanje, unutarnju reviziju i nadzor Ministarstva financija  </a:t>
            </a:r>
            <a:endParaRPr lang="hr-HR" sz="3600" i="1" dirty="0">
              <a:solidFill>
                <a:schemeClr val="bg1"/>
              </a:solidFill>
            </a:endParaRPr>
          </a:p>
          <a:p>
            <a:r>
              <a:rPr lang="hr-HR" sz="3600" dirty="0">
                <a:solidFill>
                  <a:schemeClr val="bg1"/>
                </a:solidFill>
              </a:rPr>
              <a:t>Državni ured za reviziju -  upravljanje i raspolaganje nekretninama </a:t>
            </a:r>
            <a:r>
              <a:rPr lang="pl-PL" sz="3600" dirty="0">
                <a:solidFill>
                  <a:schemeClr val="bg1"/>
                </a:solidFill>
              </a:rPr>
              <a:t>jedinica lokalne i područne (regionalne) samouprave </a:t>
            </a:r>
            <a:r>
              <a:rPr lang="hr-HR" sz="3600" dirty="0">
                <a:solidFill>
                  <a:schemeClr val="bg1"/>
                </a:solidFill>
              </a:rPr>
              <a:t>na području Primorsko-goranske županije -upravljanje i raspolaganje nekretninama učinkovito</a:t>
            </a:r>
          </a:p>
          <a:p>
            <a:pPr marL="0" indent="0">
              <a:buNone/>
            </a:pPr>
            <a:r>
              <a:rPr lang="hr-HR" sz="2800" dirty="0">
                <a:solidFill>
                  <a:schemeClr val="bg1"/>
                </a:solidFill>
              </a:rPr>
              <a:t> (u 32 jedinice od ukupno 556)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endParaRPr lang="hr-HR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6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600" b="1" dirty="0">
                <a:solidFill>
                  <a:schemeClr val="bg1"/>
                </a:solidFill>
                <a:latin typeface="+mn-lt"/>
              </a:rPr>
              <a:t>TIJELA GRADA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600" dirty="0">
                <a:solidFill>
                  <a:schemeClr val="bg1"/>
                </a:solidFill>
              </a:rPr>
              <a:t>GRADSKO VIJEĆE – </a:t>
            </a:r>
            <a:r>
              <a:rPr lang="hr-HR" altLang="x-none" sz="3600" u="sng" dirty="0">
                <a:solidFill>
                  <a:schemeClr val="bg1"/>
                </a:solidFill>
              </a:rPr>
              <a:t>Predstavničko tijelo građana i tijelo lokalne samouprave</a:t>
            </a:r>
            <a:r>
              <a:rPr lang="hr-HR" altLang="x-none" sz="3600" dirty="0">
                <a:solidFill>
                  <a:schemeClr val="bg1"/>
                </a:solidFill>
              </a:rPr>
              <a:t> koje donosi akte u okviru samoupravnog djelokruga i obavlja druge poslove u skladu sa zakonom i statutom.  </a:t>
            </a:r>
            <a:endParaRPr lang="hr-HR" altLang="x-none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bg1"/>
                </a:solidFill>
              </a:rPr>
              <a:t>GRADONAČELNIK- izvršno tijelo, zakonski zastupnik Grada</a:t>
            </a:r>
          </a:p>
          <a:p>
            <a:pPr marL="0" indent="0">
              <a:buNone/>
            </a:pPr>
            <a:endParaRPr lang="hr-HR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3600" dirty="0">
                <a:solidFill>
                  <a:schemeClr val="bg1"/>
                </a:solidFill>
              </a:rPr>
              <a:t>UPRAVNI ODJELI I SLUŽBE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60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chemeClr val="bg1"/>
                </a:solidFill>
                <a:latin typeface="+mn-lt"/>
              </a:rPr>
              <a:t>Gradsko vijeće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dirty="0">
                <a:solidFill>
                  <a:schemeClr val="bg1"/>
                </a:solidFill>
              </a:rPr>
              <a:t>17 vijećnika ( 2 SDP, 1 Unija Kvarner, 2 IDS, 2 HDZ, 2 HSU, 2 AM, 6 s liste grupe birača) izabrani tajnim glasovanjem, </a:t>
            </a:r>
            <a:r>
              <a:rPr lang="hr-HR" altLang="x-none" sz="2400" dirty="0">
                <a:solidFill>
                  <a:schemeClr val="bg1"/>
                </a:solidFill>
              </a:rPr>
              <a:t>na neposrednim izborima, razmjerni izborni sustav</a:t>
            </a:r>
            <a:br>
              <a:rPr lang="hr-HR" sz="2400" dirty="0">
                <a:solidFill>
                  <a:schemeClr val="accent4">
                    <a:lumMod val="10000"/>
                  </a:schemeClr>
                </a:solidFill>
              </a:rPr>
            </a:b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38" y="2835928"/>
            <a:ext cx="7078889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34446" y="-42863"/>
            <a:ext cx="11857567" cy="1311276"/>
          </a:xfrm>
          <a:noFill/>
        </p:spPr>
        <p:txBody>
          <a:bodyPr/>
          <a:lstStyle/>
          <a:p>
            <a:pPr algn="ctr" eaLnBrk="1" hangingPunct="1"/>
            <a:r>
              <a:rPr lang="hr-HR" altLang="x-none" sz="3600" b="1" dirty="0">
                <a:solidFill>
                  <a:schemeClr val="bg1"/>
                </a:solidFill>
                <a:latin typeface="+mn-lt"/>
              </a:rPr>
              <a:t>SAMOUPRAVNI DJELOKRUG GRADA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" y="1484315"/>
            <a:ext cx="11425767" cy="5341937"/>
          </a:xfrm>
          <a:noFill/>
        </p:spPr>
        <p:txBody>
          <a:bodyPr/>
          <a:lstStyle/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Uređenje naselja i stanovanje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Prostorno i urbanističko planiranje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Komunalno gospodarstvo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Briga o djeci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Socijalna skrb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Primarna zdravstvena zaštita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Odgoj i osnovno obrazovanje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Kultura, tjelesna kultura i sport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Zaštita potrošača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Zaštita i unapređenje prirodnog okoliša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Protupožarna i civilna zaštita (zaštita i spašavanje)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Promet na svom području</a:t>
            </a:r>
          </a:p>
          <a:p>
            <a:pPr marL="365125" indent="-365125">
              <a:lnSpc>
                <a:spcPct val="80000"/>
              </a:lnSpc>
            </a:pPr>
            <a:r>
              <a:rPr lang="hr-HR" altLang="x-none" sz="2400" dirty="0">
                <a:solidFill>
                  <a:schemeClr val="bg1"/>
                </a:solidFill>
              </a:rPr>
              <a:t>Ostali poslovi u skladu s posebnim zakonima</a:t>
            </a:r>
          </a:p>
          <a:p>
            <a:pPr marL="365125" indent="-365125">
              <a:lnSpc>
                <a:spcPct val="80000"/>
              </a:lnSpc>
            </a:pPr>
            <a:endParaRPr lang="hr-HR" altLang="x-none" sz="2400" dirty="0"/>
          </a:p>
        </p:txBody>
      </p:sp>
    </p:spTree>
    <p:extLst>
      <p:ext uri="{BB962C8B-B14F-4D97-AF65-F5344CB8AC3E}">
        <p14:creationId xmlns:p14="http://schemas.microsoft.com/office/powerpoint/2010/main" val="1711595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792088"/>
          </a:xfrm>
        </p:spPr>
        <p:txBody>
          <a:bodyPr>
            <a:normAutofit/>
          </a:bodyPr>
          <a:lstStyle/>
          <a:p>
            <a:pPr algn="ctr"/>
            <a:endParaRPr lang="hr-HR" sz="36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366526"/>
            <a:ext cx="11247040" cy="525658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hr-HR" sz="3600" dirty="0">
                <a:solidFill>
                  <a:schemeClr val="bg1"/>
                </a:solidFill>
              </a:rPr>
              <a:t>Gradonačelnik (2 zamjenika), izabran tajnim glasovanjem, većinskim izbornim sustavom</a:t>
            </a:r>
          </a:p>
          <a:p>
            <a:pPr marL="0" indent="0">
              <a:buNone/>
            </a:pPr>
            <a:endParaRPr lang="hr-HR" sz="36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ClrTx/>
            </a:pPr>
            <a:r>
              <a:rPr lang="hr-HR" sz="3600" dirty="0">
                <a:solidFill>
                  <a:schemeClr val="bg1"/>
                </a:solidFill>
              </a:rPr>
              <a:t>Upravni odjeli (ured grada, upravni odjel za financije i društvene djelatnosti, upravni odjel za komunalni sustav i zaštitu okoliša, upravni odjel za prostorno uređenje) i unutarnji revizor (56 zaposlene osobe)</a:t>
            </a:r>
          </a:p>
        </p:txBody>
      </p:sp>
    </p:spTree>
    <p:extLst>
      <p:ext uri="{BB962C8B-B14F-4D97-AF65-F5344CB8AC3E}">
        <p14:creationId xmlns:p14="http://schemas.microsoft.com/office/powerpoint/2010/main" val="309964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692712"/>
            <a:ext cx="10363200" cy="1440159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  <a:effectLst/>
                <a:latin typeface="+mn-lt"/>
              </a:rPr>
              <a:t>UPRAVLJANJE GRADOM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23392" y="2636912"/>
            <a:ext cx="11233248" cy="4104456"/>
          </a:xfrm>
        </p:spPr>
        <p:txBody>
          <a:bodyPr/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Gradonačelnik Grada Opatije Ivo Dujmić</a:t>
            </a:r>
          </a:p>
          <a:p>
            <a:endParaRPr lang="pl-PL" sz="3200" dirty="0">
              <a:solidFill>
                <a:schemeClr val="bg1"/>
              </a:solidFill>
              <a:effectLst/>
            </a:endParaRPr>
          </a:p>
          <a:p>
            <a:endParaRPr lang="pl-PL" sz="3200" dirty="0">
              <a:solidFill>
                <a:schemeClr val="bg1"/>
              </a:solidFill>
              <a:effectLst/>
            </a:endParaRPr>
          </a:p>
          <a:p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Fakultet za menadžment u turizmu i ugostiteljstvu</a:t>
            </a:r>
            <a:endParaRPr lang="hr-HR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Opatija, 5.12.2017.</a:t>
            </a:r>
          </a:p>
        </p:txBody>
      </p:sp>
    </p:spTree>
    <p:extLst>
      <p:ext uri="{BB962C8B-B14F-4D97-AF65-F5344CB8AC3E}">
        <p14:creationId xmlns:p14="http://schemas.microsoft.com/office/powerpoint/2010/main" val="815837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34446" y="260350"/>
            <a:ext cx="11857567" cy="762000"/>
          </a:xfrm>
          <a:noFill/>
        </p:spPr>
        <p:txBody>
          <a:bodyPr/>
          <a:lstStyle/>
          <a:p>
            <a:pPr algn="ctr" eaLnBrk="1" hangingPunct="1"/>
            <a:r>
              <a:rPr lang="hr-HR" altLang="x-none" sz="3600" b="1" dirty="0">
                <a:solidFill>
                  <a:schemeClr val="bg1"/>
                </a:solidFill>
                <a:latin typeface="+mn-lt"/>
              </a:rPr>
              <a:t>GRADONAČELNIK – IZVRŠNO TIJELO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6800181"/>
              </p:ext>
            </p:extLst>
          </p:nvPr>
        </p:nvGraphicFramePr>
        <p:xfrm>
          <a:off x="239349" y="934478"/>
          <a:ext cx="118093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084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37" y="2591158"/>
            <a:ext cx="223096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086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609600" y="332656"/>
            <a:ext cx="10972800" cy="1080120"/>
          </a:xfrm>
        </p:spPr>
        <p:txBody>
          <a:bodyPr>
            <a:normAutofit/>
          </a:bodyPr>
          <a:lstStyle/>
          <a:p>
            <a:r>
              <a:rPr lang="hr-HR" dirty="0"/>
              <a:t>	</a:t>
            </a:r>
            <a:r>
              <a:rPr lang="hr-HR" sz="3600" b="1" dirty="0">
                <a:solidFill>
                  <a:schemeClr val="bg1"/>
                </a:solidFill>
                <a:latin typeface="+mn-lt"/>
              </a:rPr>
              <a:t>GRADONAČELNIK ŠERIF ILI DON QUIOTE?</a:t>
            </a:r>
            <a:endParaRPr lang="hr-HR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5" descr="scary_optical_illusion_count_face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6803" y="2508684"/>
            <a:ext cx="3063723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Picture 2" descr="1414146334_a1e420d8b8_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0" y="2528047"/>
            <a:ext cx="5515807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49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34437" y="260354"/>
            <a:ext cx="11857567" cy="1262063"/>
          </a:xfrm>
          <a:noFill/>
        </p:spPr>
        <p:txBody>
          <a:bodyPr>
            <a:normAutofit/>
          </a:bodyPr>
          <a:lstStyle/>
          <a:p>
            <a:r>
              <a:rPr lang="hr-HR" sz="4000" dirty="0"/>
              <a:t>	</a:t>
            </a:r>
            <a:r>
              <a:rPr lang="hr-HR" sz="4000" b="1" dirty="0">
                <a:solidFill>
                  <a:schemeClr val="bg1"/>
                </a:solidFill>
                <a:latin typeface="+mn-lt"/>
              </a:rPr>
              <a:t>KAKO SE FINANCIRAJU AKTIVNOSTI GRADA?</a:t>
            </a:r>
            <a:endParaRPr lang="hr-HR" altLang="x-none" sz="40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6212503"/>
              </p:ext>
            </p:extLst>
          </p:nvPr>
        </p:nvGraphicFramePr>
        <p:xfrm>
          <a:off x="814920" y="1765479"/>
          <a:ext cx="10608733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7B566F81-39B9-441E-9C87-D7AFC3DEE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35" y="1222554"/>
            <a:ext cx="94869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1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25470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+mn-lt"/>
              </a:rPr>
              <a:t>Što je Proračun?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929711"/>
            <a:ext cx="10248933" cy="4298250"/>
          </a:xfrm>
        </p:spPr>
        <p:txBody>
          <a:bodyPr>
            <a:normAutofit/>
          </a:bodyPr>
          <a:lstStyle/>
          <a:p>
            <a:pPr algn="just">
              <a:buClrTx/>
              <a:buFont typeface="Wingdings" pitchFamily="2" charset="2"/>
              <a:buChar char="Ø"/>
            </a:pPr>
            <a:r>
              <a:rPr lang="hr-HR" sz="3600" dirty="0">
                <a:solidFill>
                  <a:schemeClr val="bg1"/>
                </a:solidFill>
              </a:rPr>
              <a:t>  Proračun je jedan od najvažnijih dokumenata koji se donosi na razini jedinica lokalne samouprave</a:t>
            </a:r>
          </a:p>
          <a:p>
            <a:pPr marL="0" indent="0" algn="just">
              <a:buNone/>
            </a:pPr>
            <a:endParaRPr lang="hr-HR" sz="3600" dirty="0">
              <a:solidFill>
                <a:schemeClr val="bg1"/>
              </a:solidFill>
            </a:endParaRPr>
          </a:p>
          <a:p>
            <a:pPr algn="just">
              <a:buClrTx/>
              <a:buFont typeface="Wingdings" pitchFamily="2" charset="2"/>
              <a:buChar char="Ø"/>
            </a:pPr>
            <a:r>
              <a:rPr lang="hr-HR" sz="3600" dirty="0">
                <a:solidFill>
                  <a:schemeClr val="bg1"/>
                </a:solidFill>
              </a:rPr>
              <a:t>  Proračun je akt kojim se procjenjuju prihodi i primici te utvrđuju rashodi i izdaci jedinice lokalne samouprave za proračunsku godinu sadrži i projekciju prihoda i primitaka te rashoda i izdataka za dvije godine unaprijed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25470"/>
          </a:xfrm>
        </p:spPr>
        <p:txBody>
          <a:bodyPr>
            <a:noAutofit/>
          </a:bodyPr>
          <a:lstStyle/>
          <a:p>
            <a:pPr lvl="8" algn="ctr"/>
            <a:r>
              <a:rPr lang="hr-HR" sz="3600" b="1" dirty="0">
                <a:solidFill>
                  <a:schemeClr val="bg1"/>
                </a:solidFill>
                <a:latin typeface="+mn-lt"/>
              </a:rPr>
              <a:t>Kako se donosi proračun?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142983"/>
            <a:ext cx="11343051" cy="5578521"/>
          </a:xfrm>
        </p:spPr>
        <p:txBody>
          <a:bodyPr>
            <a:normAutofit/>
          </a:bodyPr>
          <a:lstStyle/>
          <a:p>
            <a:pPr algn="just">
              <a:buClrTx/>
              <a:buFont typeface="Arial" panose="020B0604020202020204" pitchFamily="34" charset="0"/>
              <a:buChar char="•"/>
            </a:pPr>
            <a:endParaRPr lang="hr-HR" sz="3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600" dirty="0">
                <a:solidFill>
                  <a:schemeClr val="bg1"/>
                </a:solidFill>
              </a:rPr>
              <a:t>Proračun donosi  Gradsko vijeće na prijedlog gradonačelnika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hr-HR" sz="3600" dirty="0">
                <a:solidFill>
                  <a:schemeClr val="bg1"/>
                </a:solidFill>
              </a:rPr>
              <a:t>Proračun se mora donijeti najkasnije do konca tekuće godine za iduću godinu</a:t>
            </a:r>
          </a:p>
          <a:p>
            <a:pPr algn="just">
              <a:buClrTx/>
              <a:buFont typeface="Arial" panose="020B0604020202020204" pitchFamily="34" charset="0"/>
              <a:buChar char="•"/>
            </a:pPr>
            <a:r>
              <a:rPr lang="hr-HR" sz="3600" dirty="0">
                <a:solidFill>
                  <a:schemeClr val="bg1"/>
                </a:solidFill>
              </a:rPr>
              <a:t>Ako se proračun ne donese u roku:</a:t>
            </a:r>
          </a:p>
          <a:p>
            <a:pPr lvl="1" algn="just">
              <a:buClr>
                <a:schemeClr val="bg1"/>
              </a:buClr>
              <a:buFont typeface="Wingdings" pitchFamily="2" charset="2"/>
              <a:buChar char="ü"/>
            </a:pPr>
            <a:r>
              <a:rPr lang="hr-HR" sz="3600" dirty="0">
                <a:solidFill>
                  <a:schemeClr val="bg1"/>
                </a:solidFill>
              </a:rPr>
              <a:t>Privremeno financiranje</a:t>
            </a:r>
          </a:p>
          <a:p>
            <a:pPr lvl="1" algn="just">
              <a:buClr>
                <a:schemeClr val="bg1"/>
              </a:buClr>
              <a:buFont typeface="Wingdings" pitchFamily="2" charset="2"/>
              <a:buChar char="ü"/>
            </a:pPr>
            <a:r>
              <a:rPr lang="hr-HR" sz="3600" dirty="0">
                <a:solidFill>
                  <a:schemeClr val="bg1"/>
                </a:solidFill>
              </a:rPr>
              <a:t>Raspuštanje Gradskog vijeća</a:t>
            </a:r>
          </a:p>
          <a:p>
            <a:pPr lvl="1" algn="just">
              <a:buClr>
                <a:schemeClr val="bg1"/>
              </a:buClr>
              <a:buFont typeface="Wingdings" pitchFamily="2" charset="2"/>
              <a:buChar char="ü"/>
            </a:pPr>
            <a:r>
              <a:rPr lang="hr-HR" sz="3600" dirty="0">
                <a:solidFill>
                  <a:schemeClr val="bg1"/>
                </a:solidFill>
              </a:rPr>
              <a:t>Prijevremeni izbori za Gradsko vijeće i gradonačelnika</a:t>
            </a:r>
          </a:p>
          <a:p>
            <a:pPr lvl="1" algn="just">
              <a:buClr>
                <a:schemeClr val="tx1"/>
              </a:buClr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1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68346"/>
          </a:xfrm>
        </p:spPr>
        <p:txBody>
          <a:bodyPr>
            <a:noAutofit/>
          </a:bodyPr>
          <a:lstStyle/>
          <a:p>
            <a:pPr lvl="1" algn="ctr"/>
            <a:r>
              <a:rPr lang="hr-HR" sz="3600" b="1" dirty="0">
                <a:solidFill>
                  <a:schemeClr val="bg1"/>
                </a:solidFill>
                <a:latin typeface="+mn-lt"/>
              </a:rPr>
              <a:t>VAŽNO JE ZNATI!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61" y="1285860"/>
            <a:ext cx="10477573" cy="5143536"/>
          </a:xfrm>
        </p:spPr>
        <p:txBody>
          <a:bodyPr>
            <a:normAutofit/>
          </a:bodyPr>
          <a:lstStyle/>
          <a:p>
            <a:pPr lvl="0" algn="just">
              <a:buClrTx/>
              <a:buFont typeface="Wingdings" pitchFamily="2" charset="2"/>
              <a:buChar char="Ø"/>
            </a:pPr>
            <a:r>
              <a:rPr lang="hr-HR" sz="2800" dirty="0">
                <a:solidFill>
                  <a:schemeClr val="bg1"/>
                </a:solidFill>
              </a:rPr>
              <a:t> Jedno od najvažnijih načela proračuna je da isti mora biti </a:t>
            </a:r>
            <a:r>
              <a:rPr lang="hr-HR" sz="2800" b="1" dirty="0">
                <a:solidFill>
                  <a:schemeClr val="bg1"/>
                </a:solidFill>
              </a:rPr>
              <a:t>uravnotežen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  <a:sym typeface="Wingdings"/>
              </a:rPr>
              <a:t></a:t>
            </a:r>
            <a:r>
              <a:rPr lang="hr-HR" sz="2800" dirty="0">
                <a:solidFill>
                  <a:schemeClr val="bg1"/>
                </a:solidFill>
              </a:rPr>
              <a:t> ukupna visina planiranih prihoda mora biti istovjetna ukupnoj visini planiranih rashoda</a:t>
            </a:r>
          </a:p>
          <a:p>
            <a:pPr lvl="0">
              <a:buClrTx/>
              <a:buFont typeface="Wingdings" pitchFamily="2" charset="2"/>
              <a:buChar char="Ø"/>
            </a:pPr>
            <a:endParaRPr lang="hr-HR" sz="2800" dirty="0"/>
          </a:p>
          <a:p>
            <a:pPr lvl="0">
              <a:buClrTx/>
              <a:buFont typeface="Wingdings" pitchFamily="2" charset="2"/>
              <a:buChar char="Ø"/>
            </a:pPr>
            <a:endParaRPr lang="hr-HR" sz="2800" dirty="0"/>
          </a:p>
          <a:p>
            <a:pPr lvl="0">
              <a:buClrTx/>
              <a:buFont typeface="Wingdings" pitchFamily="2" charset="2"/>
              <a:buChar char="Ø"/>
            </a:pPr>
            <a:endParaRPr lang="hr-HR" sz="2800" dirty="0"/>
          </a:p>
          <a:p>
            <a:pPr lvl="0">
              <a:buClrTx/>
              <a:buFont typeface="Wingdings" pitchFamily="2" charset="2"/>
              <a:buChar char="Ø"/>
            </a:pPr>
            <a:endParaRPr lang="hr-HR" sz="2800" dirty="0"/>
          </a:p>
          <a:p>
            <a:pPr lvl="0">
              <a:buClrTx/>
              <a:buNone/>
            </a:pPr>
            <a:endParaRPr lang="hr-HR" sz="2800" dirty="0"/>
          </a:p>
          <a:p>
            <a:pPr lvl="0">
              <a:buClrTx/>
              <a:buNone/>
            </a:pPr>
            <a:endParaRPr lang="hr-HR" sz="2800" dirty="0"/>
          </a:p>
          <a:p>
            <a:pPr lvl="0" algn="just">
              <a:buClr>
                <a:schemeClr val="bg1"/>
              </a:buClr>
              <a:buFont typeface="Wingdings" pitchFamily="2" charset="2"/>
              <a:buChar char="Ø"/>
            </a:pPr>
            <a:r>
              <a:rPr lang="hr-HR" sz="2900" dirty="0">
                <a:solidFill>
                  <a:schemeClr val="accent4">
                    <a:lumMod val="10000"/>
                  </a:schemeClr>
                </a:solidFill>
              </a:rPr>
              <a:t>  </a:t>
            </a:r>
            <a:r>
              <a:rPr lang="hr-HR" sz="2900" dirty="0">
                <a:solidFill>
                  <a:schemeClr val="bg1"/>
                </a:solidFill>
              </a:rPr>
              <a:t>određeni rashodi mogu se financirati isključivo iz određenih prihoda – namjenski prihodi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ü"/>
            </a:pPr>
            <a:endParaRPr lang="hr-HR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35" y="2928934"/>
            <a:ext cx="314327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724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39CD36-2D0F-4D71-AF5B-C1F9F053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+mn-lt"/>
              </a:rPr>
              <a:t>PRORAČUN GRADA ZA 2018. </a:t>
            </a:r>
            <a:br>
              <a:rPr lang="hr-HR" sz="3600" dirty="0">
                <a:solidFill>
                  <a:schemeClr val="bg1"/>
                </a:solidFill>
                <a:latin typeface="+mn-lt"/>
              </a:rPr>
            </a:br>
            <a:r>
              <a:rPr lang="hr-HR" sz="3600" dirty="0">
                <a:solidFill>
                  <a:schemeClr val="bg1"/>
                </a:solidFill>
                <a:latin typeface="+mn-lt"/>
              </a:rPr>
              <a:t> prihodi poslovanja 147.848.196 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75E116E-98B0-490F-8E50-AA61A166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Chart 9">
            <a:extLst>
              <a:ext uri="{FF2B5EF4-FFF2-40B4-BE49-F238E27FC236}">
                <a16:creationId xmlns:a16="http://schemas.microsoft.com/office/drawing/2014/main" id="{E444B596-C7EE-4388-9B30-61E976283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819470"/>
              </p:ext>
            </p:extLst>
          </p:nvPr>
        </p:nvGraphicFramePr>
        <p:xfrm>
          <a:off x="838200" y="1825625"/>
          <a:ext cx="10515600" cy="4895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6925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EC60F2-5FDF-46D7-9BF5-C26331DF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+mn-lt"/>
              </a:rPr>
              <a:t>PRORAČUN GRADA ZA 2018. – 214.667.671 kuna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C0B3871-50FA-4F7F-9779-7EE8F89F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1B7901C7-FF21-4469-B9AD-FA90CE104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42969"/>
              </p:ext>
            </p:extLst>
          </p:nvPr>
        </p:nvGraphicFramePr>
        <p:xfrm>
          <a:off x="838200" y="1825625"/>
          <a:ext cx="10515600" cy="4895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8938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B7D28B-C923-4877-B49F-D67334F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443"/>
            <a:ext cx="10515600" cy="28038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D873B74-F57F-4793-A722-0EBF1EDD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5063E7E9-8639-47B3-AFC7-AE56253A8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756486"/>
              </p:ext>
            </p:extLst>
          </p:nvPr>
        </p:nvGraphicFramePr>
        <p:xfrm>
          <a:off x="838200" y="1061546"/>
          <a:ext cx="10515600" cy="579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831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4FB5-395C-41D9-8F49-6B59C3A0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116632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hr-HR" b="1" dirty="0">
                <a:solidFill>
                  <a:schemeClr val="bg1"/>
                </a:solidFill>
                <a:latin typeface="+mn-lt"/>
              </a:rPr>
              <a:t>PRIHODI I RASHODI PRORAČUNA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B64D0C-A586-4C00-9596-7131435D9B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4943"/>
              </p:ext>
            </p:extLst>
          </p:nvPr>
        </p:nvGraphicFramePr>
        <p:xfrm>
          <a:off x="1703512" y="1600200"/>
          <a:ext cx="8784976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099663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+mn-lt"/>
              </a:rPr>
              <a:t>ŠTO JE GRAD OPATIJA?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endParaRPr lang="hr-HR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600" dirty="0">
                <a:solidFill>
                  <a:schemeClr val="bg1"/>
                </a:solidFill>
              </a:rPr>
              <a:t>Grad Opatija je jedinica lokalne samouprave koja </a:t>
            </a:r>
            <a:r>
              <a:rPr lang="hr-HR" altLang="x-none" sz="3600" u="sng" dirty="0">
                <a:solidFill>
                  <a:schemeClr val="bg1"/>
                </a:solidFill>
              </a:rPr>
              <a:t>u zakonskim okvirima</a:t>
            </a:r>
            <a:r>
              <a:rPr lang="hr-HR" altLang="x-none" sz="3600" dirty="0">
                <a:solidFill>
                  <a:schemeClr val="bg1"/>
                </a:solidFill>
              </a:rPr>
              <a:t>, uređuje i upravlja, </a:t>
            </a:r>
            <a:r>
              <a:rPr lang="hr-HR" altLang="x-none" sz="3600" u="sng" dirty="0">
                <a:solidFill>
                  <a:schemeClr val="bg1"/>
                </a:solidFill>
              </a:rPr>
              <a:t>uz vlastitu odgovornost </a:t>
            </a:r>
            <a:r>
              <a:rPr lang="hr-HR" altLang="x-none" sz="3600" dirty="0">
                <a:solidFill>
                  <a:schemeClr val="bg1"/>
                </a:solidFill>
              </a:rPr>
              <a:t>i u interesu lokalnog stanovništva, bitnim dijelom javnih poslova.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600" dirty="0">
                <a:solidFill>
                  <a:schemeClr val="bg1"/>
                </a:solidFill>
              </a:rPr>
              <a:t>Područje Grada Opatije određeno je zakonom</a:t>
            </a:r>
            <a:r>
              <a:rPr lang="hr-HR" sz="36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9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BDDE3E-D3BB-4BF5-82CD-1F6A86B7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+mn-lt"/>
              </a:rPr>
              <a:t>ULAGANJA U IZGRADNJU VODOOPSKBRE I ODVODNJE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DD129A-EA7A-4D80-927F-37B2D1354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JADRANSKI PROJEKT</a:t>
            </a:r>
          </a:p>
          <a:p>
            <a:pPr algn="just"/>
            <a:endParaRPr lang="hr-H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r-H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projekt sufinanciran  50 % zajmom Svjetske banke, 24 % iz državnog proračuna, 6 % Hrvatske vode i 20 % proračuni Grada Opatije i Općina Lovran i Matulji </a:t>
            </a:r>
          </a:p>
          <a:p>
            <a:pPr marL="0" indent="0" algn="just">
              <a:buNone/>
            </a:pPr>
            <a:endParaRPr lang="hr-HR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r-HR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ukupna vrijednost projekta iznosi 230 milijuna kuna,  izgrađeno 80 km kolektora sanitarne kanalizacije i uređaj za pročišćavanja otpadnih voda (UPOV) sa prvim stupnjem pročišćavanja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FE06199-7FBC-44A8-B49A-A9ADE920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8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60651"/>
            <a:ext cx="720080" cy="8550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80" y="260651"/>
            <a:ext cx="543394" cy="855095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639616" y="26343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</a:rPr>
              <a:t>Ispitivanje kakvoće mora na području Liburnije po godinama</a:t>
            </a:r>
          </a:p>
        </p:txBody>
      </p:sp>
      <p:sp>
        <p:nvSpPr>
          <p:cNvPr id="15" name="Rezervirano mjesto podnožja 14"/>
          <p:cNvSpPr>
            <a:spLocks noGrp="1"/>
          </p:cNvSpPr>
          <p:nvPr>
            <p:ph type="ftr" sz="quarter" idx="11"/>
          </p:nvPr>
        </p:nvSpPr>
        <p:spPr>
          <a:xfrm>
            <a:off x="1775520" y="6520262"/>
            <a:ext cx="8640960" cy="365125"/>
          </a:xfrm>
        </p:spPr>
        <p:txBody>
          <a:bodyPr/>
          <a:lstStyle/>
          <a:p>
            <a:r>
              <a:rPr lang="hr-HR" dirty="0"/>
              <a:t>Poboljšanje vodnokomunalne infrastrukture na području Liburnijske rivijere - grad Opatija 23.11.2017.</a:t>
            </a:r>
          </a:p>
        </p:txBody>
      </p:sp>
      <p:graphicFrame>
        <p:nvGraphicFramePr>
          <p:cNvPr id="12" name="Grafikon 11"/>
          <p:cNvGraphicFramePr>
            <a:graphicFrameLocks/>
          </p:cNvGraphicFramePr>
          <p:nvPr>
            <p:extLst/>
          </p:nvPr>
        </p:nvGraphicFramePr>
        <p:xfrm>
          <a:off x="1647733" y="1412779"/>
          <a:ext cx="8912765" cy="513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trelica dolje 2"/>
          <p:cNvSpPr/>
          <p:nvPr/>
        </p:nvSpPr>
        <p:spPr>
          <a:xfrm flipH="1">
            <a:off x="4943873" y="1303870"/>
            <a:ext cx="72008" cy="180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trelica dolje 6"/>
          <p:cNvSpPr/>
          <p:nvPr/>
        </p:nvSpPr>
        <p:spPr>
          <a:xfrm>
            <a:off x="4007771" y="1303870"/>
            <a:ext cx="45719" cy="180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97" y="3573016"/>
            <a:ext cx="443200" cy="44320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3719739" y="594928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C00000"/>
                </a:solidFill>
              </a:rPr>
              <a:t>1467</a:t>
            </a:r>
          </a:p>
        </p:txBody>
      </p:sp>
    </p:spTree>
    <p:extLst>
      <p:ext uri="{BB962C8B-B14F-4D97-AF65-F5344CB8AC3E}">
        <p14:creationId xmlns:p14="http://schemas.microsoft.com/office/powerpoint/2010/main" val="2637160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080120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Calibri" panose="020F0502020204030204" pitchFamily="34" charset="0"/>
              </a:rPr>
              <a:t>SPORTSKA DVORANA </a:t>
            </a:r>
            <a:br>
              <a:rPr lang="hr-HR" sz="3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hr-HR" sz="3600" dirty="0">
                <a:solidFill>
                  <a:schemeClr val="bg1"/>
                </a:solidFill>
                <a:latin typeface="Calibri" panose="020F0502020204030204" pitchFamily="34" charset="0"/>
              </a:rPr>
              <a:t>„MARINO CVETKOVIĆ”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9" y="1556792"/>
            <a:ext cx="9830420" cy="4896000"/>
          </a:xfrm>
        </p:spPr>
      </p:pic>
    </p:spTree>
    <p:extLst>
      <p:ext uri="{BB962C8B-B14F-4D97-AF65-F5344CB8AC3E}">
        <p14:creationId xmlns:p14="http://schemas.microsoft.com/office/powerpoint/2010/main" val="1300204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68A12122-364E-43EA-8903-98695150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429002"/>
            <a:ext cx="6477000" cy="38385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 </a:t>
            </a:r>
            <a:r>
              <a:rPr lang="hr-HR" sz="3600" dirty="0">
                <a:solidFill>
                  <a:schemeClr val="bg1"/>
                </a:solidFill>
                <a:latin typeface="+mn-lt"/>
              </a:rPr>
              <a:t>CENTAR GERVAIS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8C6CD23-90A2-43A8-81FD-14EA141F4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6" y="-64375"/>
            <a:ext cx="5700979" cy="3780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B553874-7C85-40D2-AA8E-7AF38F1EB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850539"/>
            <a:ext cx="5905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7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/>
          <p:cNvSpPr>
            <a:spLocks noGrp="1"/>
          </p:cNvSpPr>
          <p:nvPr>
            <p:ph type="title"/>
          </p:nvPr>
        </p:nvSpPr>
        <p:spPr>
          <a:xfrm>
            <a:off x="60960" y="292100"/>
            <a:ext cx="12070080" cy="1384300"/>
          </a:xfrm>
        </p:spPr>
        <p:txBody>
          <a:bodyPr>
            <a:normAutofit/>
          </a:bodyPr>
          <a:lstStyle/>
          <a:p>
            <a:pPr algn="ctr"/>
            <a:r>
              <a:rPr lang="hr-HR" altLang="x-none" sz="3600" dirty="0">
                <a:solidFill>
                  <a:schemeClr val="bg1"/>
                </a:solidFill>
                <a:latin typeface="Calibri" panose="020F0502020204030204" pitchFamily="34" charset="0"/>
              </a:rPr>
              <a:t>STANOVI IZ PROGRAMA POS-a</a:t>
            </a:r>
          </a:p>
        </p:txBody>
      </p:sp>
      <p:sp>
        <p:nvSpPr>
          <p:cNvPr id="13315" name="Rezervirano mjesto sadržaja 2"/>
          <p:cNvSpPr>
            <a:spLocks noGrp="1"/>
          </p:cNvSpPr>
          <p:nvPr>
            <p:ph idx="1"/>
          </p:nvPr>
        </p:nvSpPr>
        <p:spPr>
          <a:xfrm>
            <a:off x="838200" y="1519707"/>
            <a:ext cx="10515600" cy="46572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sz="2800" dirty="0">
                <a:solidFill>
                  <a:schemeClr val="bg1"/>
                </a:solidFill>
              </a:rPr>
              <a:t>Grad Opatija kupio 38 stanova i dodijelio ih u najam</a:t>
            </a:r>
          </a:p>
          <a:p>
            <a:pPr marL="0" indent="0">
              <a:buNone/>
              <a:defRPr/>
            </a:pPr>
            <a:r>
              <a:rPr lang="hr-HR" sz="2800" dirty="0">
                <a:solidFill>
                  <a:schemeClr val="bg1"/>
                </a:solidFill>
              </a:rPr>
              <a:t>Vrijednost investicije – 22,6 milijuna kuna</a:t>
            </a:r>
          </a:p>
          <a:p>
            <a:pPr marL="0" indent="0">
              <a:buNone/>
            </a:pPr>
            <a:endParaRPr lang="hr-HR" altLang="x-none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13316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6F8302-1991-4DD5-A84C-DB9BDBA878F3}" type="slidenum">
              <a:rPr lang="hr-HR" altLang="x-none" sz="14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hr-HR" altLang="x-none" sz="1400">
              <a:solidFill>
                <a:prstClr val="black"/>
              </a:solidFill>
            </a:endParaRPr>
          </a:p>
        </p:txBody>
      </p:sp>
      <p:pic>
        <p:nvPicPr>
          <p:cNvPr id="13317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" y="3117111"/>
            <a:ext cx="5691716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B-00000\Pictures\IZVJEŠĆE 2014\STANOV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71" y="2540851"/>
            <a:ext cx="5329238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884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01" y="476250"/>
            <a:ext cx="5507567" cy="2808288"/>
          </a:xfrm>
        </p:spPr>
      </p:pic>
      <p:sp>
        <p:nvSpPr>
          <p:cNvPr id="13315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7751E2-D777-4DF0-998D-9B63D2F7FCA1}" type="slidenum">
              <a:rPr lang="hr-HR" altLang="x-none" smtClean="0">
                <a:solidFill>
                  <a:srgbClr val="000000"/>
                </a:solidFill>
              </a:rPr>
              <a:pPr eaLnBrk="1" hangingPunct="1"/>
              <a:t>35</a:t>
            </a:fld>
            <a:endParaRPr lang="hr-HR" altLang="x-none">
              <a:solidFill>
                <a:srgbClr val="000000"/>
              </a:solidFill>
            </a:endParaRPr>
          </a:p>
        </p:txBody>
      </p:sp>
      <p:pic>
        <p:nvPicPr>
          <p:cNvPr id="13316" name="Picture 2" descr="C:\Users\Korisnik\Desktop\photo Tanja 2012\prezentacija 1-6\icici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474667"/>
            <a:ext cx="537633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C:\Users\Korisnik\Desktop\photo Tanja 2012\prezentacija 1-6\ika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8" y="3644900"/>
            <a:ext cx="580178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C:\Users\Korisnik\Desktop\photo Tanja 2012\prezentacija 1-6\ika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7" y="3668713"/>
            <a:ext cx="51562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614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560452"/>
            <a:ext cx="10515600" cy="924220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 </a:t>
            </a:r>
            <a:r>
              <a:rPr lang="hr-HR" sz="3600" dirty="0">
                <a:solidFill>
                  <a:schemeClr val="bg1"/>
                </a:solidFill>
                <a:latin typeface="+mn-lt"/>
              </a:rPr>
              <a:t>PRIPREMA TURISTIČKE SEZONE – PLAŽE, OBALNI PUT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84682"/>
            <a:ext cx="10515600" cy="4692291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</a:pPr>
            <a:r>
              <a:rPr lang="hr-HR" dirty="0">
                <a:solidFill>
                  <a:schemeClr val="bg1"/>
                </a:solidFill>
              </a:rPr>
              <a:t>uređena dječja plaža </a:t>
            </a:r>
            <a:r>
              <a:rPr lang="hr-HR" dirty="0" err="1">
                <a:solidFill>
                  <a:schemeClr val="bg1"/>
                </a:solidFill>
              </a:rPr>
              <a:t>Tomaševac</a:t>
            </a:r>
            <a:r>
              <a:rPr lang="hr-HR" dirty="0">
                <a:solidFill>
                  <a:schemeClr val="bg1"/>
                </a:solidFill>
              </a:rPr>
              <a:t> – Plava zastava </a:t>
            </a:r>
          </a:p>
          <a:p>
            <a:pPr>
              <a:buClr>
                <a:schemeClr val="bg1"/>
              </a:buClr>
            </a:pPr>
            <a:r>
              <a:rPr lang="hr-HR" dirty="0" err="1">
                <a:solidFill>
                  <a:schemeClr val="bg1"/>
                </a:solidFill>
              </a:rPr>
              <a:t>dohrana</a:t>
            </a:r>
            <a:r>
              <a:rPr lang="hr-HR" dirty="0">
                <a:solidFill>
                  <a:schemeClr val="bg1"/>
                </a:solidFill>
              </a:rPr>
              <a:t> šljunkom manjih gradskih plaža</a:t>
            </a:r>
          </a:p>
          <a:p>
            <a:pPr>
              <a:buClr>
                <a:schemeClr val="bg1"/>
              </a:buClr>
            </a:pPr>
            <a:r>
              <a:rPr lang="hr-HR" dirty="0">
                <a:solidFill>
                  <a:schemeClr val="bg1"/>
                </a:solidFill>
              </a:rPr>
              <a:t>saniran obalni put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91" y="2408892"/>
            <a:ext cx="3168000" cy="2376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3" y="2976927"/>
            <a:ext cx="3564000" cy="2376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867" y="1850817"/>
            <a:ext cx="2971953" cy="19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689" y="4399969"/>
            <a:ext cx="3620111" cy="2412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366" y="4399993"/>
            <a:ext cx="3657917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7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/>
          <p:cNvSpPr>
            <a:spLocks noGrp="1"/>
          </p:cNvSpPr>
          <p:nvPr>
            <p:ph type="title"/>
          </p:nvPr>
        </p:nvSpPr>
        <p:spPr>
          <a:xfrm>
            <a:off x="609600" y="332660"/>
            <a:ext cx="10972800" cy="1080219"/>
          </a:xfrm>
        </p:spPr>
        <p:txBody>
          <a:bodyPr/>
          <a:lstStyle/>
          <a:p>
            <a:pPr algn="ctr"/>
            <a:r>
              <a:rPr lang="hr-HR" altLang="x-none" sz="2800" dirty="0">
                <a:solidFill>
                  <a:schemeClr val="accent4">
                    <a:lumMod val="10000"/>
                  </a:schemeClr>
                </a:solidFill>
              </a:rPr>
              <a:t>	</a:t>
            </a:r>
            <a:r>
              <a:rPr lang="hr-HR" altLang="x-none" sz="3200" dirty="0">
                <a:solidFill>
                  <a:schemeClr val="bg1"/>
                </a:solidFill>
                <a:latin typeface="Calibri" panose="020F0502020204030204" pitchFamily="34" charset="0"/>
              </a:rPr>
              <a:t>Obnova voznog parka Komunalca, Parkova, </a:t>
            </a:r>
            <a:br>
              <a:rPr lang="hr-HR" altLang="x-none" sz="32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hr-HR" altLang="x-none" sz="3200" dirty="0">
                <a:solidFill>
                  <a:schemeClr val="bg1"/>
                </a:solidFill>
                <a:latin typeface="Calibri" panose="020F0502020204030204" pitchFamily="34" charset="0"/>
              </a:rPr>
              <a:t>       Dobrovoljnog vatrogasnog društva Opatija</a:t>
            </a:r>
          </a:p>
        </p:txBody>
      </p:sp>
      <p:pic>
        <p:nvPicPr>
          <p:cNvPr id="17411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78" y="2133605"/>
            <a:ext cx="5496983" cy="2735263"/>
          </a:xfrm>
        </p:spPr>
      </p:pic>
      <p:sp>
        <p:nvSpPr>
          <p:cNvPr id="17412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C49103-AE6E-4F59-893B-B694C3FEAF29}" type="slidenum">
              <a:rPr lang="hr-HR" altLang="x-none" sz="14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hr-HR" altLang="x-none" sz="1400">
              <a:solidFill>
                <a:prstClr val="black"/>
              </a:solidFill>
            </a:endParaRPr>
          </a:p>
        </p:txBody>
      </p:sp>
      <p:pic>
        <p:nvPicPr>
          <p:cNvPr id="17413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412875"/>
            <a:ext cx="4988984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61" y="3706813"/>
            <a:ext cx="543983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6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68DFDC-1661-4ABE-BB8A-C1D8D180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+mn-lt"/>
              </a:rPr>
              <a:t>STIPENDIJE I PROGRAM POTICANJA ZAPOŠLJAVANJA MLADIH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7B5797D-8F31-446C-8C11-54F03483B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06" y="2290954"/>
            <a:ext cx="8109794" cy="4248000"/>
          </a:xfrm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D4C1F3F-9496-4635-8833-873131E1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8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x-none" dirty="0"/>
              <a:t>	</a:t>
            </a:r>
            <a:r>
              <a:rPr lang="hr-HR" altLang="x-none" dirty="0">
                <a:solidFill>
                  <a:schemeClr val="bg1"/>
                </a:solidFill>
              </a:rPr>
              <a:t>Manifestacije</a:t>
            </a:r>
          </a:p>
        </p:txBody>
      </p:sp>
      <p:pic>
        <p:nvPicPr>
          <p:cNvPr id="24580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412875"/>
            <a:ext cx="5410200" cy="2592388"/>
          </a:xfrm>
        </p:spPr>
      </p:pic>
      <p:sp>
        <p:nvSpPr>
          <p:cNvPr id="24579" name="Rezervirano mjesto broja slajd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614AF0-EF71-42D8-A0C6-1CA6EC6655DE}" type="slidenum">
              <a:rPr lang="hr-HR" altLang="x-none" sz="14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hr-HR" altLang="x-none" sz="1400">
              <a:solidFill>
                <a:srgbClr val="000000"/>
              </a:solidFill>
            </a:endParaRPr>
          </a:p>
        </p:txBody>
      </p:sp>
      <p:pic>
        <p:nvPicPr>
          <p:cNvPr id="24581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4221204"/>
            <a:ext cx="5683251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Slika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12" y="3860811"/>
            <a:ext cx="58631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Slika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12" y="404818"/>
            <a:ext cx="588856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907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988"/>
            <a:ext cx="12192000" cy="1484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prstClr val="white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" y="0"/>
            <a:ext cx="12479867" cy="1368426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altLang="x-none" sz="4000" dirty="0">
                <a:solidFill>
                  <a:schemeClr val="bg1"/>
                </a:solidFill>
                <a:latin typeface="+mn-lt"/>
              </a:rPr>
              <a:t>STRUKTURA GRADOVA (128)</a:t>
            </a:r>
            <a:br>
              <a:rPr lang="hr-HR" altLang="x-none" sz="4000" dirty="0">
                <a:solidFill>
                  <a:schemeClr val="bg1"/>
                </a:solidFill>
                <a:latin typeface="+mn-lt"/>
              </a:rPr>
            </a:br>
            <a:r>
              <a:rPr lang="hr-HR" altLang="x-none" sz="4000" dirty="0">
                <a:solidFill>
                  <a:schemeClr val="bg1"/>
                </a:solidFill>
                <a:latin typeface="+mn-lt"/>
              </a:rPr>
              <a:t>PO BROJU STANOVNIKA</a:t>
            </a: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-1523973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x-none" sz="1800">
              <a:solidFill>
                <a:prstClr val="black"/>
              </a:solidFill>
            </a:endParaRPr>
          </a:p>
        </p:txBody>
      </p:sp>
      <p:graphicFrame>
        <p:nvGraphicFramePr>
          <p:cNvPr id="11269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485729"/>
              </p:ext>
            </p:extLst>
          </p:nvPr>
        </p:nvGraphicFramePr>
        <p:xfrm>
          <a:off x="92389" y="1303517"/>
          <a:ext cx="12454467" cy="580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Grafikon" r:id="rId5" imgW="9343957" imgH="5819865" progId="Excel.Sheet.8">
                  <p:embed/>
                </p:oleObj>
              </mc:Choice>
              <mc:Fallback>
                <p:oleObj name="Grafikon" r:id="rId5" imgW="9343957" imgH="581986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89" y="1303517"/>
                        <a:ext cx="12454467" cy="5808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dbcca1d6-4cfb-48a4-a5b0-861289419f08" descr="CC779F56-95D1-44A9-8B4A-EE163E4008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88637" y="260648"/>
            <a:ext cx="792101" cy="94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27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152" y="545787"/>
            <a:ext cx="10516468" cy="11303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dirty="0">
                <a:solidFill>
                  <a:schemeClr val="bg1"/>
                </a:solidFill>
                <a:latin typeface="+mn-lt"/>
              </a:rPr>
              <a:t>RAZVOJNI PROJEKTI</a:t>
            </a:r>
            <a:br>
              <a:rPr lang="hr-HR" dirty="0">
                <a:latin typeface="+mn-lt"/>
              </a:rPr>
            </a:br>
            <a:endParaRPr lang="hr-HR" dirty="0">
              <a:latin typeface="+mn-lt"/>
            </a:endParaRPr>
          </a:p>
        </p:txBody>
      </p:sp>
      <p:sp>
        <p:nvSpPr>
          <p:cNvPr id="37891" name="Rezervirano mjesto broja slajd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391002-0499-4A82-9E66-A945AD624D98}" type="slidenum">
              <a:rPr lang="hr-HR" altLang="sr-Latn-RS" smtClean="0"/>
              <a:pPr/>
              <a:t>40</a:t>
            </a:fld>
            <a:endParaRPr lang="hr-HR" altLang="sr-Latn-RS"/>
          </a:p>
        </p:txBody>
      </p:sp>
      <p:pic>
        <p:nvPicPr>
          <p:cNvPr id="37892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3814" y="3921294"/>
            <a:ext cx="224372" cy="159704"/>
          </a:xfrm>
        </p:spPr>
      </p:pic>
      <p:pic>
        <p:nvPicPr>
          <p:cNvPr id="37893" name="Picture 9" descr="http://www.opatija.hr/files/g/1-3100/600x450-4/DSC_0118-(640x42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8" y="1415383"/>
            <a:ext cx="4734428" cy="341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05" y="3949509"/>
            <a:ext cx="4345699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55" y="942416"/>
            <a:ext cx="507939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717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06483"/>
            <a:ext cx="10515600" cy="1484223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+mn-lt"/>
              </a:rPr>
              <a:t> </a:t>
            </a:r>
            <a:r>
              <a:rPr lang="hr-HR" sz="3600" dirty="0">
                <a:solidFill>
                  <a:schemeClr val="bg1"/>
                </a:solidFill>
                <a:latin typeface="+mn-lt"/>
              </a:rPr>
              <a:t>DJEČJI VRTIĆ NA PUNTA KOLOVI </a:t>
            </a:r>
            <a:br>
              <a:rPr lang="hr-HR" sz="3600" dirty="0">
                <a:solidFill>
                  <a:schemeClr val="bg1"/>
                </a:solidFill>
                <a:latin typeface="+mn-lt"/>
              </a:rPr>
            </a:br>
            <a:endParaRPr lang="hr-HR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4692292"/>
          </a:xfrm>
        </p:spPr>
        <p:txBody>
          <a:bodyPr/>
          <a:lstStyle/>
          <a:p>
            <a:pPr>
              <a:buClr>
                <a:schemeClr val="tx1"/>
              </a:buClr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18" y="1113043"/>
            <a:ext cx="8768000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96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87" y="1640180"/>
            <a:ext cx="817562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21217"/>
            <a:ext cx="10972800" cy="70833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dirty="0">
                <a:latin typeface="+mn-lt"/>
              </a:rPr>
              <a:t> </a:t>
            </a:r>
            <a:br>
              <a:rPr lang="hr-HR" sz="3600" dirty="0">
                <a:latin typeface="+mn-lt"/>
              </a:rPr>
            </a:br>
            <a:br>
              <a:rPr lang="hr-HR" sz="3600" dirty="0">
                <a:latin typeface="+mn-lt"/>
              </a:rPr>
            </a:br>
            <a:br>
              <a:rPr lang="hr-HR" sz="3600" dirty="0">
                <a:latin typeface="+mn-lt"/>
              </a:rPr>
            </a:br>
            <a:br>
              <a:rPr lang="hr-HR" sz="3600" dirty="0">
                <a:latin typeface="+mn-lt"/>
              </a:rPr>
            </a:br>
            <a:endParaRPr lang="hr-HR" sz="3600" dirty="0">
              <a:latin typeface="+mn-lt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609860"/>
            <a:ext cx="10515600" cy="4567105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								</a:t>
            </a:r>
          </a:p>
          <a:p>
            <a:pPr marL="0" indent="0">
              <a:buNone/>
            </a:pPr>
            <a:r>
              <a:rPr lang="hr-HR" dirty="0"/>
              <a:t>										Luka Opatija</a:t>
            </a:r>
          </a:p>
        </p:txBody>
      </p:sp>
    </p:spTree>
    <p:extLst>
      <p:ext uri="{BB962C8B-B14F-4D97-AF65-F5344CB8AC3E}">
        <p14:creationId xmlns:p14="http://schemas.microsoft.com/office/powerpoint/2010/main" val="360453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4E0ED9-D1C8-4174-8F15-92130AE9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solidFill>
                  <a:schemeClr val="bg1"/>
                </a:solidFill>
                <a:latin typeface="+mn-lt"/>
              </a:rPr>
              <a:t>POVOLJNO INVESTICIJSKO OKRUŽENJE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449EDD5-6BA1-41ED-901D-0513A4A96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9" y="1690691"/>
            <a:ext cx="6206989" cy="4140000"/>
          </a:xfrm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04E1DE6-D059-4BE1-A079-004B8717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76EDB54-A78D-4282-9744-6EFC5E6C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00" y="2255126"/>
            <a:ext cx="7182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27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4EA46F-A7FE-4A8C-BA58-C5DAD3DD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>
                <a:solidFill>
                  <a:schemeClr val="bg1"/>
                </a:solidFill>
                <a:latin typeface="+mn-lt"/>
              </a:rPr>
              <a:t>POVOLJNO INVESTICIJSKO OKRUŽENJE</a:t>
            </a:r>
            <a:endParaRPr lang="hr-HR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2343365-0FAE-44C4-8A9A-A9A482E81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3034"/>
            <a:ext cx="4641738" cy="3096000"/>
          </a:xfrm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C861F3-E209-4955-A273-7F41C888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EEEAFF5-2303-45F7-ADBC-6D29D73FE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09" y="1333034"/>
            <a:ext cx="4816000" cy="30960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FC9EC5F-AF0B-4B64-ADE9-910933DB1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66" y="3429000"/>
            <a:ext cx="5126819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15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06302A-C682-4099-9E6D-F0E7391F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EU FONDOVI I NACIONALNA SREDSTVA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EAB3BB-67D9-404E-81D8-41D90E78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2"/>
            <a:ext cx="10515600" cy="5197503"/>
          </a:xfrm>
        </p:spPr>
        <p:txBody>
          <a:bodyPr/>
          <a:lstStyle/>
          <a:p>
            <a:pPr marL="0" indent="0">
              <a:buNone/>
            </a:pPr>
            <a:r>
              <a:rPr lang="hr-HR" sz="3600" dirty="0">
                <a:solidFill>
                  <a:schemeClr val="bg1"/>
                </a:solidFill>
              </a:rPr>
              <a:t>REALIZIRANI PROJEKTI:</a:t>
            </a:r>
          </a:p>
          <a:p>
            <a:pPr marL="0" indent="0">
              <a:buNone/>
            </a:pPr>
            <a:endParaRPr lang="hr-HR" sz="3600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1. ZERO WASTE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2. MLADI U ZAJEDNICI BEZ BARIJERA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3. 365 DANA RIVIJERE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4. POMOĆNIK U NASTAVI - FAZA II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5. ENERGETSKA OBNOVA ZGRADE DJEČJEG VRTIĆA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6. STUDIJSKO-PROJEKTNA DOKUMENTACIJA ZA VODNO KOMUNALNE PROJEKTE OPATIJSKE RIVIJERE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7. KOLEKTOR SANITARNE KANALIZACIJE I VODOOPSKRBE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E8F76AB-575C-4524-9D7B-7AAA154C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22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FBECD4-78F9-4D5B-912F-F529E57D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EU FONDOVI I NACIONALNA SREDSTVA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316A2F-8D50-476E-99BB-EB2FE511D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3200" dirty="0">
                <a:solidFill>
                  <a:schemeClr val="bg1"/>
                </a:solidFill>
              </a:rPr>
              <a:t>ODOBRENI PROJEKTI U TIJEKU: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1. POMOĆNIH U NASTAVI - FAZA III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2. RIVIERA4SEASONS2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</a:rPr>
              <a:t>3. IZGRADNJA VODOSPREME POKLON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DB8A817-0C85-4EEE-A754-F79D7C4A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0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A729C9-59B9-4A1C-8983-BA231E6A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+mn-lt"/>
              </a:rPr>
              <a:t>EU FONDOVI I NACIONALNA SREDSTVA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E7994C-B04D-4B42-9413-D681B701D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78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pPr lvl="0"/>
            <a:r>
              <a:rPr lang="hr-HR" sz="3200" b="1" dirty="0">
                <a:solidFill>
                  <a:schemeClr val="bg1"/>
                </a:solidFill>
              </a:rPr>
              <a:t>projekt vezani uz Urbanu aglomeraciju Rijeka </a:t>
            </a:r>
            <a:r>
              <a:rPr lang="hr-HR" sz="3200" dirty="0">
                <a:solidFill>
                  <a:schemeClr val="bg1"/>
                </a:solidFill>
              </a:rPr>
              <a:t>= 20 </a:t>
            </a:r>
            <a:r>
              <a:rPr lang="hr-HR" sz="3200" dirty="0" err="1">
                <a:solidFill>
                  <a:schemeClr val="bg1"/>
                </a:solidFill>
              </a:rPr>
              <a:t>mil</a:t>
            </a:r>
            <a:r>
              <a:rPr lang="hr-HR" sz="3200" dirty="0">
                <a:solidFill>
                  <a:schemeClr val="bg1"/>
                </a:solidFill>
              </a:rPr>
              <a:t>. kn (Amerikanski vrtovi, rasadnik u parku </a:t>
            </a:r>
            <a:r>
              <a:rPr lang="hr-HR" sz="3200" dirty="0" err="1">
                <a:solidFill>
                  <a:schemeClr val="bg1"/>
                </a:solidFill>
              </a:rPr>
              <a:t>Angiolina</a:t>
            </a:r>
            <a:r>
              <a:rPr lang="hr-HR" sz="3200" dirty="0">
                <a:solidFill>
                  <a:schemeClr val="bg1"/>
                </a:solidFill>
              </a:rPr>
              <a:t> te sanacija i uređenje Ville </a:t>
            </a:r>
            <a:r>
              <a:rPr lang="hr-HR" sz="3200" dirty="0" err="1">
                <a:solidFill>
                  <a:schemeClr val="bg1"/>
                </a:solidFill>
              </a:rPr>
              <a:t>Angiolina</a:t>
            </a:r>
            <a:r>
              <a:rPr lang="hr-HR" sz="3200" dirty="0">
                <a:solidFill>
                  <a:schemeClr val="bg1"/>
                </a:solidFill>
              </a:rPr>
              <a:t>,</a:t>
            </a:r>
            <a:r>
              <a:rPr lang="hr-HR" sz="3200" b="1" dirty="0">
                <a:solidFill>
                  <a:schemeClr val="bg1"/>
                </a:solidFill>
              </a:rPr>
              <a:t> </a:t>
            </a:r>
            <a:r>
              <a:rPr lang="hr-HR" sz="3200" dirty="0">
                <a:solidFill>
                  <a:schemeClr val="bg1"/>
                </a:solidFill>
              </a:rPr>
              <a:t>Star </a:t>
            </a:r>
            <a:r>
              <a:rPr lang="hr-HR" sz="3200" dirty="0" err="1">
                <a:solidFill>
                  <a:schemeClr val="bg1"/>
                </a:solidFill>
              </a:rPr>
              <a:t>up</a:t>
            </a:r>
            <a:r>
              <a:rPr lang="hr-HR" sz="3200" dirty="0">
                <a:solidFill>
                  <a:schemeClr val="bg1"/>
                </a:solidFill>
              </a:rPr>
              <a:t> inkubator za kreativni turizam) </a:t>
            </a:r>
          </a:p>
          <a:p>
            <a:pPr marL="0" indent="0">
              <a:buNone/>
            </a:pPr>
            <a:endParaRPr lang="en-GB" sz="3200" dirty="0">
              <a:solidFill>
                <a:schemeClr val="bg1"/>
              </a:solidFill>
            </a:endParaRPr>
          </a:p>
          <a:p>
            <a:pPr lvl="0"/>
            <a:r>
              <a:rPr lang="hr-HR" sz="3200" b="1" dirty="0">
                <a:solidFill>
                  <a:schemeClr val="bg1"/>
                </a:solidFill>
              </a:rPr>
              <a:t>Plaža </a:t>
            </a:r>
            <a:r>
              <a:rPr lang="hr-HR" sz="3200" b="1" dirty="0" err="1">
                <a:solidFill>
                  <a:schemeClr val="bg1"/>
                </a:solidFill>
              </a:rPr>
              <a:t>Črnikovica</a:t>
            </a:r>
            <a:r>
              <a:rPr lang="hr-HR" sz="3200" dirty="0">
                <a:solidFill>
                  <a:schemeClr val="bg1"/>
                </a:solidFill>
              </a:rPr>
              <a:t> = 1 </a:t>
            </a:r>
            <a:r>
              <a:rPr lang="hr-HR" sz="3200" dirty="0" err="1">
                <a:solidFill>
                  <a:schemeClr val="bg1"/>
                </a:solidFill>
              </a:rPr>
              <a:t>mil</a:t>
            </a:r>
            <a:r>
              <a:rPr lang="hr-HR" sz="3200" dirty="0">
                <a:solidFill>
                  <a:schemeClr val="bg1"/>
                </a:solidFill>
              </a:rPr>
              <a:t>. kuna ( Ministarstvo turizma)</a:t>
            </a:r>
            <a:r>
              <a:rPr lang="hr-HR" sz="1200" dirty="0">
                <a:solidFill>
                  <a:schemeClr val="bg1"/>
                </a:solidFill>
              </a:rPr>
              <a:t> </a:t>
            </a: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E434725-BDAC-40A6-A41A-9278F415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03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273BCC-B5C5-4D5A-B960-2A85E133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hr-HR" sz="3600" dirty="0">
                <a:solidFill>
                  <a:schemeClr val="bg1"/>
                </a:solidFill>
              </a:rPr>
              <a:t>Godišnja iskorištenost smještajnih kapaciteta i prosječna godišnja iskorištenost za prvih 20 top destinacija</a:t>
            </a:r>
            <a:br>
              <a:rPr lang="hr-HR" sz="3600" dirty="0">
                <a:solidFill>
                  <a:schemeClr val="bg1"/>
                </a:solidFill>
              </a:rPr>
            </a:b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5AAD0FF2-C182-4896-B9C0-74E3138E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925" y="1465503"/>
            <a:ext cx="10723178" cy="525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95ED505-00F3-47D6-8548-75A4ECF5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27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1CB646-F1E6-4222-9514-60FDF75E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+mn-lt"/>
              </a:rPr>
              <a:t>NAGRADE I PRIZNANJA 2017.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8F818A-B6FB-4C48-8234-02C390C3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430"/>
            <a:ext cx="10515600" cy="52867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u="sng" dirty="0">
                <a:solidFill>
                  <a:schemeClr val="bg1"/>
                </a:solidFill>
              </a:rPr>
              <a:t>DANI HRVATSKOG TURIZMA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Najbolji restoran u Hrvatskoj: Villa </a:t>
            </a:r>
            <a:r>
              <a:rPr lang="hr-HR" dirty="0" err="1">
                <a:solidFill>
                  <a:schemeClr val="bg1"/>
                </a:solidFill>
              </a:rPr>
              <a:t>Ariston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Najbolja plaža u Hrvatskoj: </a:t>
            </a:r>
            <a:r>
              <a:rPr lang="hr-HR" dirty="0" err="1">
                <a:solidFill>
                  <a:schemeClr val="bg1"/>
                </a:solidFill>
              </a:rPr>
              <a:t>Lido</a:t>
            </a:r>
            <a:r>
              <a:rPr lang="hr-HR" dirty="0">
                <a:solidFill>
                  <a:schemeClr val="bg1"/>
                </a:solidFill>
              </a:rPr>
              <a:t> i </a:t>
            </a:r>
            <a:r>
              <a:rPr lang="hr-HR" dirty="0" err="1">
                <a:solidFill>
                  <a:schemeClr val="bg1"/>
                </a:solidFill>
              </a:rPr>
              <a:t>Angiolina</a:t>
            </a:r>
            <a:r>
              <a:rPr lang="hr-HR" dirty="0">
                <a:solidFill>
                  <a:schemeClr val="bg1"/>
                </a:solidFill>
              </a:rPr>
              <a:t> Beach Opatija</a:t>
            </a:r>
          </a:p>
          <a:p>
            <a:r>
              <a:rPr lang="hr-HR" dirty="0">
                <a:solidFill>
                  <a:schemeClr val="bg1"/>
                </a:solidFill>
              </a:rPr>
              <a:t>Najbolje lječilište/spa: </a:t>
            </a:r>
            <a:r>
              <a:rPr lang="hr-HR" dirty="0" err="1">
                <a:solidFill>
                  <a:schemeClr val="bg1"/>
                </a:solidFill>
              </a:rPr>
              <a:t>Thalassotherapia</a:t>
            </a:r>
            <a:r>
              <a:rPr lang="hr-HR" dirty="0">
                <a:solidFill>
                  <a:schemeClr val="bg1"/>
                </a:solidFill>
              </a:rPr>
              <a:t> Opatija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Mali i obiteljski hoteli: Villa Kapetanović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Velike DMK putničke agencije: Katarina Line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b="1" u="sng" dirty="0">
                <a:solidFill>
                  <a:schemeClr val="bg1"/>
                </a:solidFill>
              </a:rPr>
              <a:t>NAGRADA BRAND LEADER AWARD 2017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za „najbolju destinaciju jugoistočne Europe u području kongresnog turizma, kao lideru u postavljanju novih standarda u konkurentnosti kroz organizacijsku i operativnu izvrsnost, kontinuirane inovacije i investicije, multidisciplinarnost sadržaja i usluge najviše kvalitete“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268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6988"/>
            <a:ext cx="12192000" cy="1484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>
              <a:solidFill>
                <a:prstClr val="white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" y="-26988"/>
            <a:ext cx="12335933" cy="136843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x-none" sz="4000" dirty="0">
                <a:solidFill>
                  <a:schemeClr val="accent4">
                    <a:lumMod val="10000"/>
                  </a:schemeClr>
                </a:solidFill>
              </a:rPr>
              <a:t>                </a:t>
            </a:r>
            <a:r>
              <a:rPr lang="hr-HR" altLang="x-none" sz="4000" dirty="0">
                <a:solidFill>
                  <a:schemeClr val="bg1"/>
                </a:solidFill>
                <a:latin typeface="+mn-lt"/>
              </a:rPr>
              <a:t>STRUKTURA OPĆINA (428)</a:t>
            </a:r>
            <a:br>
              <a:rPr lang="hr-HR" altLang="x-none" sz="4000" dirty="0">
                <a:solidFill>
                  <a:schemeClr val="bg1"/>
                </a:solidFill>
                <a:latin typeface="+mn-lt"/>
              </a:rPr>
            </a:br>
            <a:r>
              <a:rPr lang="hr-HR" altLang="x-none" sz="4000" dirty="0">
                <a:solidFill>
                  <a:schemeClr val="bg1"/>
                </a:solidFill>
                <a:latin typeface="+mn-lt"/>
              </a:rPr>
              <a:t>                PO BROJU STANOVNIKA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-1523973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x-none" sz="1800">
              <a:solidFill>
                <a:prstClr val="black"/>
              </a:solidFill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-1523973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x-none" sz="1800">
              <a:solidFill>
                <a:prstClr val="black"/>
              </a:solidFill>
            </a:endParaRPr>
          </a:p>
        </p:txBody>
      </p:sp>
      <p:graphicFrame>
        <p:nvGraphicFramePr>
          <p:cNvPr id="1229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884241"/>
              </p:ext>
            </p:extLst>
          </p:nvPr>
        </p:nvGraphicFramePr>
        <p:xfrm>
          <a:off x="-65617" y="1341447"/>
          <a:ext cx="12479868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Grafikon" r:id="rId5" imgW="9363143" imgH="5629275" progId="Excel.Sheet.8">
                  <p:embed/>
                </p:oleObj>
              </mc:Choice>
              <mc:Fallback>
                <p:oleObj name="Grafikon" r:id="rId5" imgW="9363143" imgH="562927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5617" y="1341447"/>
                        <a:ext cx="12479868" cy="5680075"/>
                      </a:xfrm>
                      <a:prstGeom prst="rect">
                        <a:avLst/>
                      </a:prstGeom>
                      <a:solidFill>
                        <a:srgbClr val="0B5395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dbcca1d6-4cfb-48a4-a5b0-861289419f08" descr="CC779F56-95D1-44A9-8B4A-EE163E4008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26493" y="212212"/>
            <a:ext cx="863122" cy="94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47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E17D4D-2F13-4F97-916F-7C157E19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NAGRADE I PRIZNANJA 2017.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BE805A-54E2-4463-BDFB-0F80CE2B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b="1" u="sng" dirty="0">
                <a:solidFill>
                  <a:schemeClr val="bg1"/>
                </a:solidFill>
              </a:rPr>
              <a:t>SIMPLY THE BEST - RETROPATIJA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Nacionalna nagrada u kategoriji Manifestacije i tematska događanja – Najbolja nacionalna manifestacija 2017.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b="1" u="sng" dirty="0">
                <a:solidFill>
                  <a:schemeClr val="bg1"/>
                </a:solidFill>
              </a:rPr>
              <a:t>MEĐUNARODNI ZLATNI CVIJET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Prestižna nagrada koju dodjeljuje </a:t>
            </a:r>
            <a:r>
              <a:rPr lang="hr-HR" dirty="0" err="1">
                <a:solidFill>
                  <a:schemeClr val="bg1"/>
                </a:solidFill>
              </a:rPr>
              <a:t>Communities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in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bloom</a:t>
            </a:r>
            <a:r>
              <a:rPr lang="hr-HR" dirty="0">
                <a:solidFill>
                  <a:schemeClr val="bg1"/>
                </a:solidFill>
              </a:rPr>
              <a:t>. Ukupno je bilo 3500 prijavljenih gradova iz cijelog svijeta;  za nagradu je bilo nominirano 65 gradova</a:t>
            </a:r>
          </a:p>
          <a:p>
            <a:pPr marL="0" indent="0">
              <a:buNone/>
            </a:pPr>
            <a:r>
              <a:rPr lang="hr-HR" b="1" u="sng" dirty="0">
                <a:solidFill>
                  <a:schemeClr val="bg1"/>
                </a:solidFill>
              </a:rPr>
              <a:t>ZLATNI INTERSTAS 2017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za izuzetan doprinos razvoju turizma Hrvatske</a:t>
            </a:r>
            <a:endParaRPr lang="en-GB" dirty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7357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BA2E31-2C1E-4DC6-B6B0-E4D6ABC2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+mn-lt"/>
              </a:rPr>
              <a:t>NAGRADE I PRIZNANJA 2017.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DC257C-42A6-4567-8076-E4E0A806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3200" b="1" u="sng" dirty="0">
                <a:solidFill>
                  <a:schemeClr val="bg1"/>
                </a:solidFill>
              </a:rPr>
              <a:t>POSEBNO PRIZNANJE ZA GRADONAČELNIKA</a:t>
            </a:r>
            <a:r>
              <a:rPr lang="hr-HR" sz="3200" u="sng" dirty="0">
                <a:solidFill>
                  <a:schemeClr val="bg1"/>
                </a:solidFill>
              </a:rPr>
              <a:t> </a:t>
            </a:r>
            <a:r>
              <a:rPr lang="hr-HR" sz="3200" b="1" u="sng" dirty="0">
                <a:solidFill>
                  <a:schemeClr val="bg1"/>
                </a:solidFill>
              </a:rPr>
              <a:t>- INTERSTAS 2017</a:t>
            </a:r>
            <a:endParaRPr lang="hr-HR" sz="32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3200" dirty="0">
                <a:solidFill>
                  <a:schemeClr val="bg1"/>
                </a:solidFill>
              </a:rPr>
              <a:t>za izvrsnost u pripremi i prezentaciji grada Opatije u međunarodnom natjecanju </a:t>
            </a:r>
            <a:r>
              <a:rPr lang="hr-HR" sz="3200" dirty="0" err="1">
                <a:solidFill>
                  <a:schemeClr val="bg1"/>
                </a:solidFill>
              </a:rPr>
              <a:t>Communities</a:t>
            </a:r>
            <a:r>
              <a:rPr lang="hr-HR" sz="3200" dirty="0">
                <a:solidFill>
                  <a:schemeClr val="bg1"/>
                </a:solidFill>
              </a:rPr>
              <a:t> </a:t>
            </a:r>
            <a:r>
              <a:rPr lang="hr-HR" sz="3200" dirty="0" err="1">
                <a:solidFill>
                  <a:schemeClr val="bg1"/>
                </a:solidFill>
              </a:rPr>
              <a:t>in</a:t>
            </a:r>
            <a:r>
              <a:rPr lang="hr-HR" sz="3200" dirty="0">
                <a:solidFill>
                  <a:schemeClr val="bg1"/>
                </a:solidFill>
              </a:rPr>
              <a:t> </a:t>
            </a:r>
            <a:r>
              <a:rPr lang="hr-HR" sz="3200" dirty="0" err="1">
                <a:solidFill>
                  <a:schemeClr val="bg1"/>
                </a:solidFill>
              </a:rPr>
              <a:t>Bloom</a:t>
            </a:r>
            <a:r>
              <a:rPr lang="hr-HR" sz="3200" dirty="0">
                <a:solidFill>
                  <a:schemeClr val="bg1"/>
                </a:solidFill>
              </a:rPr>
              <a:t> - </a:t>
            </a:r>
            <a:r>
              <a:rPr lang="hr-HR" sz="3200" dirty="0" err="1">
                <a:solidFill>
                  <a:schemeClr val="bg1"/>
                </a:solidFill>
              </a:rPr>
              <a:t>CiB</a:t>
            </a:r>
            <a:r>
              <a:rPr lang="hr-HR" sz="3200" dirty="0">
                <a:solidFill>
                  <a:schemeClr val="bg1"/>
                </a:solidFill>
              </a:rPr>
              <a:t> 2017, a time i doprinosu ukupnosti međunarodnog razvoja turizma i putovanja</a:t>
            </a:r>
          </a:p>
          <a:p>
            <a:pPr marL="0" indent="0">
              <a:buNone/>
            </a:pPr>
            <a:endParaRPr lang="hr-HR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3200" b="1" u="sng" dirty="0">
                <a:solidFill>
                  <a:schemeClr val="bg1"/>
                </a:solidFill>
              </a:rPr>
              <a:t>PRIZNANJE ZA VIŠEGODIŠNJU SURADNJU I DOPRINOS RAZVOJU I UGLEDU NACIONALNE UDRUGE HOTELIJERA</a:t>
            </a:r>
            <a:endParaRPr lang="en-GB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7343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+mn-lt"/>
              </a:rPr>
              <a:t>PORUKA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hr-HR" altLang="sr-Latn-RS" sz="3600" dirty="0">
                <a:solidFill>
                  <a:schemeClr val="bg1"/>
                </a:solidFill>
              </a:rPr>
              <a:t>„</a:t>
            </a:r>
            <a:r>
              <a:rPr lang="hr-HR" altLang="sr-Latn-RS" sz="3600" i="1" dirty="0">
                <a:solidFill>
                  <a:schemeClr val="bg1"/>
                </a:solidFill>
              </a:rPr>
              <a:t>Život postaje mnogo ljepši i zanimljiviji kad makar i sasvim mali njegov dio posvetimo općem dobru.</a:t>
            </a:r>
          </a:p>
          <a:p>
            <a:pPr marL="0" indent="0">
              <a:buNone/>
              <a:defRPr/>
            </a:pPr>
            <a:endParaRPr lang="hr-HR" altLang="sr-Latn-RS" sz="3600" i="1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hr-HR" altLang="sr-Latn-RS" sz="3600" i="1" dirty="0">
                <a:solidFill>
                  <a:schemeClr val="bg1"/>
                </a:solidFill>
              </a:rPr>
              <a:t>Dobro je osjećati se dijelom veće cjeline, u kojoj je svatko od nas samo kockica u prelijepom mozaiku”.</a:t>
            </a:r>
          </a:p>
          <a:p>
            <a:pPr marL="0" indent="0">
              <a:buNone/>
              <a:defRPr/>
            </a:pPr>
            <a:endParaRPr lang="hr-HR" altLang="sr-Latn-RS" sz="2000" i="1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hr-HR" altLang="sr-Latn-RS" sz="2000" dirty="0">
                <a:solidFill>
                  <a:schemeClr val="bg1"/>
                </a:solidFill>
              </a:rPr>
              <a:t>Izvor: </a:t>
            </a:r>
            <a:r>
              <a:rPr lang="hr-HR" altLang="sr-Latn-RS" sz="1800" dirty="0">
                <a:solidFill>
                  <a:schemeClr val="bg1"/>
                </a:solidFill>
              </a:rPr>
              <a:t>Mirjana Krizmanić: A sada radost i veselje, Kako sami možemo održati i povećati svoje zadovoljstvo životom, V.B.Z, 2013.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2578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1D172FA-C85B-4D9E-974E-994EE19B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6" y="1241963"/>
            <a:ext cx="10584000" cy="453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586" y="1249251"/>
            <a:ext cx="11441723" cy="2260712"/>
          </a:xfrm>
        </p:spPr>
        <p:txBody>
          <a:bodyPr>
            <a:normAutofit fontScale="90000"/>
          </a:bodyPr>
          <a:lstStyle/>
          <a:p>
            <a:pPr algn="r"/>
            <a:r>
              <a:rPr lang="hr-HR" sz="4400" b="1" dirty="0">
                <a:solidFill>
                  <a:schemeClr val="bg1"/>
                </a:solidFill>
                <a:latin typeface="+mn-lt"/>
              </a:rPr>
              <a:t>HVALA NA PAŽNJI!</a:t>
            </a:r>
            <a:br>
              <a:rPr lang="hr-HR" sz="4400" b="1" dirty="0">
                <a:latin typeface="+mn-lt"/>
              </a:rPr>
            </a:br>
            <a:br>
              <a:rPr lang="hr-HR" sz="4400" b="1" dirty="0">
                <a:latin typeface="+mn-lt"/>
              </a:rPr>
            </a:br>
            <a:br>
              <a:rPr lang="sv-SE" sz="3200" b="1" dirty="0">
                <a:latin typeface="+mn-lt"/>
              </a:rPr>
            </a:br>
            <a:br>
              <a:rPr lang="hr-HR" sz="3200" b="1" dirty="0"/>
            </a:br>
            <a:r>
              <a:rPr lang="hr-HR" sz="3200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597" y="2897760"/>
            <a:ext cx="11512063" cy="3860743"/>
          </a:xfrm>
        </p:spPr>
        <p:txBody>
          <a:bodyPr>
            <a:normAutofit/>
          </a:bodyPr>
          <a:lstStyle/>
          <a:p>
            <a:r>
              <a:rPr lang="hr-HR" sz="3200" b="1" dirty="0"/>
              <a:t> </a:t>
            </a:r>
          </a:p>
          <a:p>
            <a:pPr algn="l"/>
            <a:endParaRPr lang="hr-HR" sz="3200" b="1" dirty="0">
              <a:solidFill>
                <a:schemeClr val="bg1"/>
              </a:solidFill>
            </a:endParaRPr>
          </a:p>
          <a:p>
            <a:pPr algn="l"/>
            <a:endParaRPr lang="hr-HR" sz="3200" b="1" dirty="0">
              <a:solidFill>
                <a:schemeClr val="bg1"/>
              </a:solidFill>
            </a:endParaRPr>
          </a:p>
          <a:p>
            <a:pPr algn="l"/>
            <a:endParaRPr lang="hr-HR" sz="3200" b="1" dirty="0">
              <a:solidFill>
                <a:schemeClr val="bg1"/>
              </a:solidFill>
            </a:endParaRPr>
          </a:p>
          <a:p>
            <a:pPr algn="l"/>
            <a:endParaRPr lang="hr-HR" sz="3200" b="1" dirty="0">
              <a:solidFill>
                <a:schemeClr val="bg1"/>
              </a:solidFill>
            </a:endParaRPr>
          </a:p>
          <a:p>
            <a:r>
              <a:rPr lang="hr-HR" sz="3200" b="1" dirty="0">
                <a:solidFill>
                  <a:schemeClr val="bg1"/>
                </a:solidFill>
              </a:rPr>
              <a:t>gradonačelnik Ivo Dujmić</a:t>
            </a:r>
          </a:p>
          <a:p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842980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flipV="1">
            <a:off x="1143000" y="454025"/>
            <a:ext cx="10363200" cy="831850"/>
          </a:xfrm>
        </p:spPr>
        <p:txBody>
          <a:bodyPr/>
          <a:lstStyle/>
          <a:p>
            <a:pPr>
              <a:defRPr/>
            </a:pPr>
            <a:endParaRPr lang="hr-HR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5391" y="1785953"/>
            <a:ext cx="11620500" cy="4929187"/>
          </a:xfrm>
        </p:spPr>
        <p:txBody>
          <a:bodyPr/>
          <a:lstStyle/>
          <a:p>
            <a:pPr>
              <a:defRPr/>
            </a:pPr>
            <a:r>
              <a:rPr lang="hr-HR" dirty="0"/>
              <a:t> 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33796" name="Slika 3" descr="http://www.pgz.hr/images/gradovi_i_op_kart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7" y="260648"/>
            <a:ext cx="10303099" cy="645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bcca1d6-4cfb-48a4-a5b0-861289419f08" descr="CC779F56-95D1-44A9-8B4A-EE163E4008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37" y="260648"/>
            <a:ext cx="733583" cy="94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397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2229" r="21744" b="2422"/>
          <a:stretch/>
        </p:blipFill>
        <p:spPr>
          <a:xfrm>
            <a:off x="2255575" y="260648"/>
            <a:ext cx="7914468" cy="647033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6" name="TekstniOkvir 5"/>
          <p:cNvSpPr txBox="1"/>
          <p:nvPr/>
        </p:nvSpPr>
        <p:spPr>
          <a:xfrm>
            <a:off x="8976322" y="5707995"/>
            <a:ext cx="2208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prstClr val="black"/>
                </a:solidFill>
              </a:rPr>
              <a:t>GRAD OPATIJA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8112227" y="5877272"/>
            <a:ext cx="6720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/>
          <p:cNvCxnSpPr/>
          <p:nvPr/>
        </p:nvCxnSpPr>
        <p:spPr>
          <a:xfrm>
            <a:off x="8112227" y="6165304"/>
            <a:ext cx="67207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/>
          <p:cNvSpPr txBox="1"/>
          <p:nvPr/>
        </p:nvSpPr>
        <p:spPr>
          <a:xfrm>
            <a:off x="8986039" y="5996027"/>
            <a:ext cx="2678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prstClr val="black"/>
                </a:solidFill>
              </a:rPr>
              <a:t>PARK PRIRODE</a:t>
            </a:r>
            <a:r>
              <a:rPr lang="hr-HR" sz="1600" dirty="0">
                <a:solidFill>
                  <a:prstClr val="black"/>
                </a:solidFill>
              </a:rPr>
              <a:t> </a:t>
            </a:r>
            <a:r>
              <a:rPr lang="hr-HR" sz="1200" dirty="0">
                <a:solidFill>
                  <a:prstClr val="black"/>
                </a:solidFill>
              </a:rPr>
              <a:t>UČKA</a:t>
            </a:r>
          </a:p>
        </p:txBody>
      </p:sp>
      <p:sp>
        <p:nvSpPr>
          <p:cNvPr id="18" name="Pravokutnik 17"/>
          <p:cNvSpPr/>
          <p:nvPr/>
        </p:nvSpPr>
        <p:spPr>
          <a:xfrm rot="18581652">
            <a:off x="4096738" y="3472744"/>
            <a:ext cx="19673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16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A5A5A5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PARK PRIRODE UČKA</a:t>
            </a:r>
          </a:p>
        </p:txBody>
      </p:sp>
      <p:sp>
        <p:nvSpPr>
          <p:cNvPr id="22" name="Pravokutnik 21"/>
          <p:cNvSpPr/>
          <p:nvPr/>
        </p:nvSpPr>
        <p:spPr>
          <a:xfrm rot="18581652">
            <a:off x="7627769" y="4196742"/>
            <a:ext cx="18394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1600" b="1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MORSKE POVRŠINE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561" y="6392955"/>
            <a:ext cx="5334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kstniOkvir 24"/>
          <p:cNvSpPr txBox="1"/>
          <p:nvPr/>
        </p:nvSpPr>
        <p:spPr>
          <a:xfrm>
            <a:off x="9016423" y="6334626"/>
            <a:ext cx="2678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prstClr val="black"/>
                </a:solidFill>
              </a:rPr>
              <a:t>MORSKA POVRŠINA</a:t>
            </a:r>
          </a:p>
        </p:txBody>
      </p:sp>
      <p:cxnSp>
        <p:nvCxnSpPr>
          <p:cNvPr id="30" name="Ravni poveznik 29"/>
          <p:cNvCxnSpPr/>
          <p:nvPr/>
        </p:nvCxnSpPr>
        <p:spPr>
          <a:xfrm>
            <a:off x="9375819" y="4667945"/>
            <a:ext cx="67207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30"/>
          <p:cNvCxnSpPr/>
          <p:nvPr/>
        </p:nvCxnSpPr>
        <p:spPr>
          <a:xfrm>
            <a:off x="9375819" y="4811961"/>
            <a:ext cx="672075" cy="0"/>
          </a:xfrm>
          <a:prstGeom prst="line">
            <a:avLst/>
          </a:prstGeom>
          <a:ln w="127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niOkvir 31"/>
          <p:cNvSpPr txBox="1"/>
          <p:nvPr/>
        </p:nvSpPr>
        <p:spPr>
          <a:xfrm>
            <a:off x="9264355" y="4869205"/>
            <a:ext cx="2678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prstClr val="black"/>
                </a:solidFill>
              </a:rPr>
              <a:t>ŽUPANIJSKE I DRŽAVNE CESTE</a:t>
            </a:r>
          </a:p>
        </p:txBody>
      </p:sp>
      <p:sp>
        <p:nvSpPr>
          <p:cNvPr id="5" name="Prostoručno 4"/>
          <p:cNvSpPr/>
          <p:nvPr/>
        </p:nvSpPr>
        <p:spPr>
          <a:xfrm>
            <a:off x="5840531" y="1937292"/>
            <a:ext cx="4225227" cy="3649851"/>
          </a:xfrm>
          <a:custGeom>
            <a:avLst/>
            <a:gdLst>
              <a:gd name="connsiteX0" fmla="*/ 1075007 w 3168920"/>
              <a:gd name="connsiteY0" fmla="*/ 3246895 h 3649851"/>
              <a:gd name="connsiteX1" fmla="*/ 1028512 w 3168920"/>
              <a:gd name="connsiteY1" fmla="*/ 3239146 h 3649851"/>
              <a:gd name="connsiteX2" fmla="*/ 989767 w 3168920"/>
              <a:gd name="connsiteY2" fmla="*/ 3208149 h 3649851"/>
              <a:gd name="connsiteX3" fmla="*/ 889028 w 3168920"/>
              <a:gd name="connsiteY3" fmla="*/ 3177153 h 3649851"/>
              <a:gd name="connsiteX4" fmla="*/ 842533 w 3168920"/>
              <a:gd name="connsiteY4" fmla="*/ 3161654 h 3649851"/>
              <a:gd name="connsiteX5" fmla="*/ 765041 w 3168920"/>
              <a:gd name="connsiteY5" fmla="*/ 3138407 h 3649851"/>
              <a:gd name="connsiteX6" fmla="*/ 741794 w 3168920"/>
              <a:gd name="connsiteY6" fmla="*/ 3130658 h 3649851"/>
              <a:gd name="connsiteX7" fmla="*/ 633306 w 3168920"/>
              <a:gd name="connsiteY7" fmla="*/ 3138407 h 3649851"/>
              <a:gd name="connsiteX8" fmla="*/ 610058 w 3168920"/>
              <a:gd name="connsiteY8" fmla="*/ 3177153 h 3649851"/>
              <a:gd name="connsiteX9" fmla="*/ 586811 w 3168920"/>
              <a:gd name="connsiteY9" fmla="*/ 3184902 h 3649851"/>
              <a:gd name="connsiteX10" fmla="*/ 571312 w 3168920"/>
              <a:gd name="connsiteY10" fmla="*/ 3200400 h 3649851"/>
              <a:gd name="connsiteX11" fmla="*/ 540316 w 3168920"/>
              <a:gd name="connsiteY11" fmla="*/ 3246895 h 3649851"/>
              <a:gd name="connsiteX12" fmla="*/ 517068 w 3168920"/>
              <a:gd name="connsiteY12" fmla="*/ 3270143 h 3649851"/>
              <a:gd name="connsiteX13" fmla="*/ 470573 w 3168920"/>
              <a:gd name="connsiteY13" fmla="*/ 3308888 h 3649851"/>
              <a:gd name="connsiteX14" fmla="*/ 455075 w 3168920"/>
              <a:gd name="connsiteY14" fmla="*/ 3355383 h 3649851"/>
              <a:gd name="connsiteX15" fmla="*/ 447326 w 3168920"/>
              <a:gd name="connsiteY15" fmla="*/ 3378631 h 3649851"/>
              <a:gd name="connsiteX16" fmla="*/ 424079 w 3168920"/>
              <a:gd name="connsiteY16" fmla="*/ 3401878 h 3649851"/>
              <a:gd name="connsiteX17" fmla="*/ 400831 w 3168920"/>
              <a:gd name="connsiteY17" fmla="*/ 3494868 h 3649851"/>
              <a:gd name="connsiteX18" fmla="*/ 393082 w 3168920"/>
              <a:gd name="connsiteY18" fmla="*/ 3518115 h 3649851"/>
              <a:gd name="connsiteX19" fmla="*/ 385333 w 3168920"/>
              <a:gd name="connsiteY19" fmla="*/ 3541363 h 3649851"/>
              <a:gd name="connsiteX20" fmla="*/ 338838 w 3168920"/>
              <a:gd name="connsiteY20" fmla="*/ 3611105 h 3649851"/>
              <a:gd name="connsiteX21" fmla="*/ 315590 w 3168920"/>
              <a:gd name="connsiteY21" fmla="*/ 3603356 h 3649851"/>
              <a:gd name="connsiteX22" fmla="*/ 292343 w 3168920"/>
              <a:gd name="connsiteY22" fmla="*/ 3587858 h 3649851"/>
              <a:gd name="connsiteX23" fmla="*/ 214851 w 3168920"/>
              <a:gd name="connsiteY23" fmla="*/ 3572359 h 3649851"/>
              <a:gd name="connsiteX24" fmla="*/ 145109 w 3168920"/>
              <a:gd name="connsiteY24" fmla="*/ 3611105 h 3649851"/>
              <a:gd name="connsiteX25" fmla="*/ 114112 w 3168920"/>
              <a:gd name="connsiteY25" fmla="*/ 3642102 h 3649851"/>
              <a:gd name="connsiteX26" fmla="*/ 59868 w 3168920"/>
              <a:gd name="connsiteY26" fmla="*/ 3649851 h 3649851"/>
              <a:gd name="connsiteX27" fmla="*/ 21123 w 3168920"/>
              <a:gd name="connsiteY27" fmla="*/ 3642102 h 3649851"/>
              <a:gd name="connsiteX28" fmla="*/ 5624 w 3168920"/>
              <a:gd name="connsiteY28" fmla="*/ 3626604 h 3649851"/>
              <a:gd name="connsiteX29" fmla="*/ 28872 w 3168920"/>
              <a:gd name="connsiteY29" fmla="*/ 3463871 h 3649851"/>
              <a:gd name="connsiteX30" fmla="*/ 44370 w 3168920"/>
              <a:gd name="connsiteY30" fmla="*/ 3401878 h 3649851"/>
              <a:gd name="connsiteX31" fmla="*/ 59868 w 3168920"/>
              <a:gd name="connsiteY31" fmla="*/ 3378631 h 3649851"/>
              <a:gd name="connsiteX32" fmla="*/ 67618 w 3168920"/>
              <a:gd name="connsiteY32" fmla="*/ 3339885 h 3649851"/>
              <a:gd name="connsiteX33" fmla="*/ 52119 w 3168920"/>
              <a:gd name="connsiteY33" fmla="*/ 3130658 h 3649851"/>
              <a:gd name="connsiteX34" fmla="*/ 44370 w 3168920"/>
              <a:gd name="connsiteY34" fmla="*/ 2843939 h 3649851"/>
              <a:gd name="connsiteX35" fmla="*/ 36621 w 3168920"/>
              <a:gd name="connsiteY35" fmla="*/ 2805193 h 3649851"/>
              <a:gd name="connsiteX36" fmla="*/ 52119 w 3168920"/>
              <a:gd name="connsiteY36" fmla="*/ 2231756 h 3649851"/>
              <a:gd name="connsiteX37" fmla="*/ 75367 w 3168920"/>
              <a:gd name="connsiteY37" fmla="*/ 2107770 h 3649851"/>
              <a:gd name="connsiteX38" fmla="*/ 90865 w 3168920"/>
              <a:gd name="connsiteY38" fmla="*/ 2061275 h 3649851"/>
              <a:gd name="connsiteX39" fmla="*/ 98614 w 3168920"/>
              <a:gd name="connsiteY39" fmla="*/ 2038027 h 3649851"/>
              <a:gd name="connsiteX40" fmla="*/ 121862 w 3168920"/>
              <a:gd name="connsiteY40" fmla="*/ 1983783 h 3649851"/>
              <a:gd name="connsiteX41" fmla="*/ 129611 w 3168920"/>
              <a:gd name="connsiteY41" fmla="*/ 1952787 h 3649851"/>
              <a:gd name="connsiteX42" fmla="*/ 137360 w 3168920"/>
              <a:gd name="connsiteY42" fmla="*/ 1929539 h 3649851"/>
              <a:gd name="connsiteX43" fmla="*/ 152858 w 3168920"/>
              <a:gd name="connsiteY43" fmla="*/ 1867546 h 3649851"/>
              <a:gd name="connsiteX44" fmla="*/ 160607 w 3168920"/>
              <a:gd name="connsiteY44" fmla="*/ 1774556 h 3649851"/>
              <a:gd name="connsiteX45" fmla="*/ 176106 w 3168920"/>
              <a:gd name="connsiteY45" fmla="*/ 1728061 h 3649851"/>
              <a:gd name="connsiteX46" fmla="*/ 183855 w 3168920"/>
              <a:gd name="connsiteY46" fmla="*/ 1658319 h 3649851"/>
              <a:gd name="connsiteX47" fmla="*/ 199353 w 3168920"/>
              <a:gd name="connsiteY47" fmla="*/ 1549831 h 3649851"/>
              <a:gd name="connsiteX48" fmla="*/ 207102 w 3168920"/>
              <a:gd name="connsiteY48" fmla="*/ 1503336 h 3649851"/>
              <a:gd name="connsiteX49" fmla="*/ 222601 w 3168920"/>
              <a:gd name="connsiteY49" fmla="*/ 1441343 h 3649851"/>
              <a:gd name="connsiteX50" fmla="*/ 230350 w 3168920"/>
              <a:gd name="connsiteY50" fmla="*/ 1394848 h 3649851"/>
              <a:gd name="connsiteX51" fmla="*/ 245848 w 3168920"/>
              <a:gd name="connsiteY51" fmla="*/ 1340604 h 3649851"/>
              <a:gd name="connsiteX52" fmla="*/ 253597 w 3168920"/>
              <a:gd name="connsiteY52" fmla="*/ 1286359 h 3649851"/>
              <a:gd name="connsiteX53" fmla="*/ 261346 w 3168920"/>
              <a:gd name="connsiteY53" fmla="*/ 1239865 h 3649851"/>
              <a:gd name="connsiteX54" fmla="*/ 276845 w 3168920"/>
              <a:gd name="connsiteY54" fmla="*/ 1123627 h 3649851"/>
              <a:gd name="connsiteX55" fmla="*/ 292343 w 3168920"/>
              <a:gd name="connsiteY55" fmla="*/ 1030637 h 3649851"/>
              <a:gd name="connsiteX56" fmla="*/ 300092 w 3168920"/>
              <a:gd name="connsiteY56" fmla="*/ 1007390 h 3649851"/>
              <a:gd name="connsiteX57" fmla="*/ 307841 w 3168920"/>
              <a:gd name="connsiteY57" fmla="*/ 937648 h 3649851"/>
              <a:gd name="connsiteX58" fmla="*/ 315590 w 3168920"/>
              <a:gd name="connsiteY58" fmla="*/ 914400 h 3649851"/>
              <a:gd name="connsiteX59" fmla="*/ 323340 w 3168920"/>
              <a:gd name="connsiteY59" fmla="*/ 836909 h 3649851"/>
              <a:gd name="connsiteX60" fmla="*/ 331089 w 3168920"/>
              <a:gd name="connsiteY60" fmla="*/ 782665 h 3649851"/>
              <a:gd name="connsiteX61" fmla="*/ 346587 w 3168920"/>
              <a:gd name="connsiteY61" fmla="*/ 666427 h 3649851"/>
              <a:gd name="connsiteX62" fmla="*/ 354336 w 3168920"/>
              <a:gd name="connsiteY62" fmla="*/ 627681 h 3649851"/>
              <a:gd name="connsiteX63" fmla="*/ 362085 w 3168920"/>
              <a:gd name="connsiteY63" fmla="*/ 596685 h 3649851"/>
              <a:gd name="connsiteX64" fmla="*/ 369835 w 3168920"/>
              <a:gd name="connsiteY64" fmla="*/ 542441 h 3649851"/>
              <a:gd name="connsiteX65" fmla="*/ 377584 w 3168920"/>
              <a:gd name="connsiteY65" fmla="*/ 519193 h 3649851"/>
              <a:gd name="connsiteX66" fmla="*/ 385333 w 3168920"/>
              <a:gd name="connsiteY66" fmla="*/ 480448 h 3649851"/>
              <a:gd name="connsiteX67" fmla="*/ 400831 w 3168920"/>
              <a:gd name="connsiteY67" fmla="*/ 410705 h 3649851"/>
              <a:gd name="connsiteX68" fmla="*/ 416329 w 3168920"/>
              <a:gd name="connsiteY68" fmla="*/ 302217 h 3649851"/>
              <a:gd name="connsiteX69" fmla="*/ 431828 w 3168920"/>
              <a:gd name="connsiteY69" fmla="*/ 240224 h 3649851"/>
              <a:gd name="connsiteX70" fmla="*/ 447326 w 3168920"/>
              <a:gd name="connsiteY70" fmla="*/ 193729 h 3649851"/>
              <a:gd name="connsiteX71" fmla="*/ 455075 w 3168920"/>
              <a:gd name="connsiteY71" fmla="*/ 170481 h 3649851"/>
              <a:gd name="connsiteX72" fmla="*/ 478323 w 3168920"/>
              <a:gd name="connsiteY72" fmla="*/ 92990 h 3649851"/>
              <a:gd name="connsiteX73" fmla="*/ 509319 w 3168920"/>
              <a:gd name="connsiteY73" fmla="*/ 46495 h 3649851"/>
              <a:gd name="connsiteX74" fmla="*/ 532567 w 3168920"/>
              <a:gd name="connsiteY74" fmla="*/ 0 h 3649851"/>
              <a:gd name="connsiteX75" fmla="*/ 555814 w 3168920"/>
              <a:gd name="connsiteY75" fmla="*/ 15498 h 3649851"/>
              <a:gd name="connsiteX76" fmla="*/ 579062 w 3168920"/>
              <a:gd name="connsiteY76" fmla="*/ 23248 h 3649851"/>
              <a:gd name="connsiteX77" fmla="*/ 625557 w 3168920"/>
              <a:gd name="connsiteY77" fmla="*/ 54244 h 3649851"/>
              <a:gd name="connsiteX78" fmla="*/ 641055 w 3168920"/>
              <a:gd name="connsiteY78" fmla="*/ 69743 h 3649851"/>
              <a:gd name="connsiteX79" fmla="*/ 664302 w 3168920"/>
              <a:gd name="connsiteY79" fmla="*/ 77492 h 3649851"/>
              <a:gd name="connsiteX80" fmla="*/ 734045 w 3168920"/>
              <a:gd name="connsiteY80" fmla="*/ 123987 h 3649851"/>
              <a:gd name="connsiteX81" fmla="*/ 757292 w 3168920"/>
              <a:gd name="connsiteY81" fmla="*/ 139485 h 3649851"/>
              <a:gd name="connsiteX82" fmla="*/ 780540 w 3168920"/>
              <a:gd name="connsiteY82" fmla="*/ 147234 h 3649851"/>
              <a:gd name="connsiteX83" fmla="*/ 842533 w 3168920"/>
              <a:gd name="connsiteY83" fmla="*/ 201478 h 3649851"/>
              <a:gd name="connsiteX84" fmla="*/ 873529 w 3168920"/>
              <a:gd name="connsiteY84" fmla="*/ 209227 h 3649851"/>
              <a:gd name="connsiteX85" fmla="*/ 889028 w 3168920"/>
              <a:gd name="connsiteY85" fmla="*/ 224726 h 3649851"/>
              <a:gd name="connsiteX86" fmla="*/ 935523 w 3168920"/>
              <a:gd name="connsiteY86" fmla="*/ 240224 h 3649851"/>
              <a:gd name="connsiteX87" fmla="*/ 982018 w 3168920"/>
              <a:gd name="connsiteY87" fmla="*/ 271220 h 3649851"/>
              <a:gd name="connsiteX88" fmla="*/ 1020763 w 3168920"/>
              <a:gd name="connsiteY88" fmla="*/ 294468 h 3649851"/>
              <a:gd name="connsiteX89" fmla="*/ 1075007 w 3168920"/>
              <a:gd name="connsiteY89" fmla="*/ 340963 h 3649851"/>
              <a:gd name="connsiteX90" fmla="*/ 1090506 w 3168920"/>
              <a:gd name="connsiteY90" fmla="*/ 364210 h 3649851"/>
              <a:gd name="connsiteX91" fmla="*/ 1106004 w 3168920"/>
              <a:gd name="connsiteY91" fmla="*/ 379709 h 3649851"/>
              <a:gd name="connsiteX92" fmla="*/ 1121502 w 3168920"/>
              <a:gd name="connsiteY92" fmla="*/ 426204 h 3649851"/>
              <a:gd name="connsiteX93" fmla="*/ 1137001 w 3168920"/>
              <a:gd name="connsiteY93" fmla="*/ 480448 h 3649851"/>
              <a:gd name="connsiteX94" fmla="*/ 1137001 w 3168920"/>
              <a:gd name="connsiteY94" fmla="*/ 697424 h 3649851"/>
              <a:gd name="connsiteX95" fmla="*/ 1121502 w 3168920"/>
              <a:gd name="connsiteY95" fmla="*/ 743919 h 3649851"/>
              <a:gd name="connsiteX96" fmla="*/ 1106004 w 3168920"/>
              <a:gd name="connsiteY96" fmla="*/ 767166 h 3649851"/>
              <a:gd name="connsiteX97" fmla="*/ 1098255 w 3168920"/>
              <a:gd name="connsiteY97" fmla="*/ 798163 h 3649851"/>
              <a:gd name="connsiteX98" fmla="*/ 1106004 w 3168920"/>
              <a:gd name="connsiteY98" fmla="*/ 852407 h 3649851"/>
              <a:gd name="connsiteX99" fmla="*/ 1144750 w 3168920"/>
              <a:gd name="connsiteY99" fmla="*/ 883404 h 3649851"/>
              <a:gd name="connsiteX100" fmla="*/ 1191245 w 3168920"/>
              <a:gd name="connsiteY100" fmla="*/ 906651 h 3649851"/>
              <a:gd name="connsiteX101" fmla="*/ 1229990 w 3168920"/>
              <a:gd name="connsiteY101" fmla="*/ 937648 h 3649851"/>
              <a:gd name="connsiteX102" fmla="*/ 1260987 w 3168920"/>
              <a:gd name="connsiteY102" fmla="*/ 984143 h 3649851"/>
              <a:gd name="connsiteX103" fmla="*/ 1291984 w 3168920"/>
              <a:gd name="connsiteY103" fmla="*/ 1007390 h 3649851"/>
              <a:gd name="connsiteX104" fmla="*/ 1322980 w 3168920"/>
              <a:gd name="connsiteY104" fmla="*/ 1046136 h 3649851"/>
              <a:gd name="connsiteX105" fmla="*/ 1346228 w 3168920"/>
              <a:gd name="connsiteY105" fmla="*/ 1038387 h 3649851"/>
              <a:gd name="connsiteX106" fmla="*/ 1353977 w 3168920"/>
              <a:gd name="connsiteY106" fmla="*/ 1061634 h 3649851"/>
              <a:gd name="connsiteX107" fmla="*/ 1392723 w 3168920"/>
              <a:gd name="connsiteY107" fmla="*/ 1115878 h 3649851"/>
              <a:gd name="connsiteX108" fmla="*/ 1408221 w 3168920"/>
              <a:gd name="connsiteY108" fmla="*/ 1170122 h 3649851"/>
              <a:gd name="connsiteX109" fmla="*/ 1415970 w 3168920"/>
              <a:gd name="connsiteY109" fmla="*/ 1193370 h 3649851"/>
              <a:gd name="connsiteX110" fmla="*/ 1439218 w 3168920"/>
              <a:gd name="connsiteY110" fmla="*/ 1224366 h 3649851"/>
              <a:gd name="connsiteX111" fmla="*/ 1462465 w 3168920"/>
              <a:gd name="connsiteY111" fmla="*/ 1301858 h 3649851"/>
              <a:gd name="connsiteX112" fmla="*/ 1485712 w 3168920"/>
              <a:gd name="connsiteY112" fmla="*/ 1317356 h 3649851"/>
              <a:gd name="connsiteX113" fmla="*/ 1493462 w 3168920"/>
              <a:gd name="connsiteY113" fmla="*/ 1340604 h 3649851"/>
              <a:gd name="connsiteX114" fmla="*/ 1586451 w 3168920"/>
              <a:gd name="connsiteY114" fmla="*/ 1387098 h 3649851"/>
              <a:gd name="connsiteX115" fmla="*/ 1609699 w 3168920"/>
              <a:gd name="connsiteY115" fmla="*/ 1394848 h 3649851"/>
              <a:gd name="connsiteX116" fmla="*/ 1632946 w 3168920"/>
              <a:gd name="connsiteY116" fmla="*/ 1402597 h 3649851"/>
              <a:gd name="connsiteX117" fmla="*/ 1694940 w 3168920"/>
              <a:gd name="connsiteY117" fmla="*/ 1371600 h 3649851"/>
              <a:gd name="connsiteX118" fmla="*/ 1710438 w 3168920"/>
              <a:gd name="connsiteY118" fmla="*/ 1348353 h 3649851"/>
              <a:gd name="connsiteX119" fmla="*/ 1749184 w 3168920"/>
              <a:gd name="connsiteY119" fmla="*/ 1309607 h 3649851"/>
              <a:gd name="connsiteX120" fmla="*/ 1772431 w 3168920"/>
              <a:gd name="connsiteY120" fmla="*/ 1286359 h 3649851"/>
              <a:gd name="connsiteX121" fmla="*/ 1787929 w 3168920"/>
              <a:gd name="connsiteY121" fmla="*/ 1239865 h 3649851"/>
              <a:gd name="connsiteX122" fmla="*/ 1811177 w 3168920"/>
              <a:gd name="connsiteY122" fmla="*/ 1193370 h 3649851"/>
              <a:gd name="connsiteX123" fmla="*/ 1849923 w 3168920"/>
              <a:gd name="connsiteY123" fmla="*/ 1154624 h 3649851"/>
              <a:gd name="connsiteX124" fmla="*/ 1880919 w 3168920"/>
              <a:gd name="connsiteY124" fmla="*/ 1115878 h 3649851"/>
              <a:gd name="connsiteX125" fmla="*/ 1911916 w 3168920"/>
              <a:gd name="connsiteY125" fmla="*/ 1077132 h 3649851"/>
              <a:gd name="connsiteX126" fmla="*/ 1966160 w 3168920"/>
              <a:gd name="connsiteY126" fmla="*/ 1046136 h 3649851"/>
              <a:gd name="connsiteX127" fmla="*/ 2012655 w 3168920"/>
              <a:gd name="connsiteY127" fmla="*/ 1030637 h 3649851"/>
              <a:gd name="connsiteX128" fmla="*/ 2043651 w 3168920"/>
              <a:gd name="connsiteY128" fmla="*/ 960895 h 3649851"/>
              <a:gd name="connsiteX129" fmla="*/ 2051401 w 3168920"/>
              <a:gd name="connsiteY129" fmla="*/ 922149 h 3649851"/>
              <a:gd name="connsiteX130" fmla="*/ 2066899 w 3168920"/>
              <a:gd name="connsiteY130" fmla="*/ 898902 h 3649851"/>
              <a:gd name="connsiteX131" fmla="*/ 2074648 w 3168920"/>
              <a:gd name="connsiteY131" fmla="*/ 875654 h 3649851"/>
              <a:gd name="connsiteX132" fmla="*/ 2028153 w 3168920"/>
              <a:gd name="connsiteY132" fmla="*/ 883404 h 3649851"/>
              <a:gd name="connsiteX133" fmla="*/ 1973909 w 3168920"/>
              <a:gd name="connsiteY133" fmla="*/ 875654 h 3649851"/>
              <a:gd name="connsiteX134" fmla="*/ 1950662 w 3168920"/>
              <a:gd name="connsiteY134" fmla="*/ 852407 h 3649851"/>
              <a:gd name="connsiteX135" fmla="*/ 1942912 w 3168920"/>
              <a:gd name="connsiteY135" fmla="*/ 829159 h 3649851"/>
              <a:gd name="connsiteX136" fmla="*/ 1927414 w 3168920"/>
              <a:gd name="connsiteY136" fmla="*/ 774915 h 3649851"/>
              <a:gd name="connsiteX137" fmla="*/ 1919665 w 3168920"/>
              <a:gd name="connsiteY137" fmla="*/ 712922 h 3649851"/>
              <a:gd name="connsiteX138" fmla="*/ 1911916 w 3168920"/>
              <a:gd name="connsiteY138" fmla="*/ 689675 h 3649851"/>
              <a:gd name="connsiteX139" fmla="*/ 1942912 w 3168920"/>
              <a:gd name="connsiteY139" fmla="*/ 627681 h 3649851"/>
              <a:gd name="connsiteX140" fmla="*/ 1989407 w 3168920"/>
              <a:gd name="connsiteY140" fmla="*/ 565688 h 3649851"/>
              <a:gd name="connsiteX141" fmla="*/ 2004906 w 3168920"/>
              <a:gd name="connsiteY141" fmla="*/ 511444 h 3649851"/>
              <a:gd name="connsiteX142" fmla="*/ 2012655 w 3168920"/>
              <a:gd name="connsiteY142" fmla="*/ 488197 h 3649851"/>
              <a:gd name="connsiteX143" fmla="*/ 2028153 w 3168920"/>
              <a:gd name="connsiteY143" fmla="*/ 472698 h 3649851"/>
              <a:gd name="connsiteX144" fmla="*/ 2059150 w 3168920"/>
              <a:gd name="connsiteY144" fmla="*/ 433953 h 3649851"/>
              <a:gd name="connsiteX145" fmla="*/ 2066899 w 3168920"/>
              <a:gd name="connsiteY145" fmla="*/ 410705 h 3649851"/>
              <a:gd name="connsiteX146" fmla="*/ 2090146 w 3168920"/>
              <a:gd name="connsiteY146" fmla="*/ 395207 h 3649851"/>
              <a:gd name="connsiteX147" fmla="*/ 2105645 w 3168920"/>
              <a:gd name="connsiteY147" fmla="*/ 379709 h 3649851"/>
              <a:gd name="connsiteX148" fmla="*/ 2167638 w 3168920"/>
              <a:gd name="connsiteY148" fmla="*/ 364210 h 3649851"/>
              <a:gd name="connsiteX149" fmla="*/ 2190885 w 3168920"/>
              <a:gd name="connsiteY149" fmla="*/ 356461 h 3649851"/>
              <a:gd name="connsiteX150" fmla="*/ 2221882 w 3168920"/>
              <a:gd name="connsiteY150" fmla="*/ 364210 h 3649851"/>
              <a:gd name="connsiteX151" fmla="*/ 2268377 w 3168920"/>
              <a:gd name="connsiteY151" fmla="*/ 379709 h 3649851"/>
              <a:gd name="connsiteX152" fmla="*/ 2299373 w 3168920"/>
              <a:gd name="connsiteY152" fmla="*/ 371959 h 3649851"/>
              <a:gd name="connsiteX153" fmla="*/ 2322621 w 3168920"/>
              <a:gd name="connsiteY153" fmla="*/ 356461 h 3649851"/>
              <a:gd name="connsiteX154" fmla="*/ 2345868 w 3168920"/>
              <a:gd name="connsiteY154" fmla="*/ 348712 h 3649851"/>
              <a:gd name="connsiteX155" fmla="*/ 2361367 w 3168920"/>
              <a:gd name="connsiteY155" fmla="*/ 333214 h 3649851"/>
              <a:gd name="connsiteX156" fmla="*/ 2415611 w 3168920"/>
              <a:gd name="connsiteY156" fmla="*/ 333214 h 3649851"/>
              <a:gd name="connsiteX157" fmla="*/ 2438858 w 3168920"/>
              <a:gd name="connsiteY157" fmla="*/ 348712 h 3649851"/>
              <a:gd name="connsiteX158" fmla="*/ 2454357 w 3168920"/>
              <a:gd name="connsiteY158" fmla="*/ 364210 h 3649851"/>
              <a:gd name="connsiteX159" fmla="*/ 2500851 w 3168920"/>
              <a:gd name="connsiteY159" fmla="*/ 379709 h 3649851"/>
              <a:gd name="connsiteX160" fmla="*/ 2586092 w 3168920"/>
              <a:gd name="connsiteY160" fmla="*/ 371959 h 3649851"/>
              <a:gd name="connsiteX161" fmla="*/ 2624838 w 3168920"/>
              <a:gd name="connsiteY161" fmla="*/ 325465 h 3649851"/>
              <a:gd name="connsiteX162" fmla="*/ 2640336 w 3168920"/>
              <a:gd name="connsiteY162" fmla="*/ 309966 h 3649851"/>
              <a:gd name="connsiteX163" fmla="*/ 2671333 w 3168920"/>
              <a:gd name="connsiteY163" fmla="*/ 271220 h 3649851"/>
              <a:gd name="connsiteX164" fmla="*/ 2694580 w 3168920"/>
              <a:gd name="connsiteY164" fmla="*/ 263471 h 3649851"/>
              <a:gd name="connsiteX165" fmla="*/ 2710079 w 3168920"/>
              <a:gd name="connsiteY165" fmla="*/ 247973 h 3649851"/>
              <a:gd name="connsiteX166" fmla="*/ 2803068 w 3168920"/>
              <a:gd name="connsiteY166" fmla="*/ 232475 h 3649851"/>
              <a:gd name="connsiteX167" fmla="*/ 2872811 w 3168920"/>
              <a:gd name="connsiteY167" fmla="*/ 232475 h 3649851"/>
              <a:gd name="connsiteX168" fmla="*/ 2888309 w 3168920"/>
              <a:gd name="connsiteY168" fmla="*/ 255722 h 3649851"/>
              <a:gd name="connsiteX169" fmla="*/ 2865062 w 3168920"/>
              <a:gd name="connsiteY169" fmla="*/ 271220 h 3649851"/>
              <a:gd name="connsiteX170" fmla="*/ 2849563 w 3168920"/>
              <a:gd name="connsiteY170" fmla="*/ 317715 h 3649851"/>
              <a:gd name="connsiteX171" fmla="*/ 2857312 w 3168920"/>
              <a:gd name="connsiteY171" fmla="*/ 348712 h 3649851"/>
              <a:gd name="connsiteX172" fmla="*/ 2903807 w 3168920"/>
              <a:gd name="connsiteY172" fmla="*/ 364210 h 3649851"/>
              <a:gd name="connsiteX173" fmla="*/ 3058790 w 3168920"/>
              <a:gd name="connsiteY173" fmla="*/ 371959 h 3649851"/>
              <a:gd name="connsiteX174" fmla="*/ 3089787 w 3168920"/>
              <a:gd name="connsiteY174" fmla="*/ 379709 h 3649851"/>
              <a:gd name="connsiteX175" fmla="*/ 3120784 w 3168920"/>
              <a:gd name="connsiteY175" fmla="*/ 433953 h 3649851"/>
              <a:gd name="connsiteX176" fmla="*/ 3144031 w 3168920"/>
              <a:gd name="connsiteY176" fmla="*/ 457200 h 3649851"/>
              <a:gd name="connsiteX177" fmla="*/ 3151780 w 3168920"/>
              <a:gd name="connsiteY177" fmla="*/ 480448 h 3649851"/>
              <a:gd name="connsiteX178" fmla="*/ 3167279 w 3168920"/>
              <a:gd name="connsiteY178" fmla="*/ 495946 h 3649851"/>
              <a:gd name="connsiteX179" fmla="*/ 3074289 w 3168920"/>
              <a:gd name="connsiteY179" fmla="*/ 488197 h 3649851"/>
              <a:gd name="connsiteX180" fmla="*/ 3027794 w 3168920"/>
              <a:gd name="connsiteY180" fmla="*/ 472698 h 3649851"/>
              <a:gd name="connsiteX181" fmla="*/ 3004546 w 3168920"/>
              <a:gd name="connsiteY181" fmla="*/ 464949 h 3649851"/>
              <a:gd name="connsiteX182" fmla="*/ 2981299 w 3168920"/>
              <a:gd name="connsiteY182" fmla="*/ 480448 h 3649851"/>
              <a:gd name="connsiteX183" fmla="*/ 2950302 w 3168920"/>
              <a:gd name="connsiteY183" fmla="*/ 519193 h 3649851"/>
              <a:gd name="connsiteX184" fmla="*/ 2927055 w 3168920"/>
              <a:gd name="connsiteY184" fmla="*/ 511444 h 3649851"/>
              <a:gd name="connsiteX185" fmla="*/ 2911557 w 3168920"/>
              <a:gd name="connsiteY185" fmla="*/ 488197 h 3649851"/>
              <a:gd name="connsiteX186" fmla="*/ 2865062 w 3168920"/>
              <a:gd name="connsiteY186" fmla="*/ 472698 h 3649851"/>
              <a:gd name="connsiteX187" fmla="*/ 2787570 w 3168920"/>
              <a:gd name="connsiteY187" fmla="*/ 480448 h 3649851"/>
              <a:gd name="connsiteX188" fmla="*/ 2741075 w 3168920"/>
              <a:gd name="connsiteY188" fmla="*/ 519193 h 3649851"/>
              <a:gd name="connsiteX189" fmla="*/ 2710079 w 3168920"/>
              <a:gd name="connsiteY189" fmla="*/ 534692 h 3649851"/>
              <a:gd name="connsiteX190" fmla="*/ 2679082 w 3168920"/>
              <a:gd name="connsiteY190" fmla="*/ 581187 h 3649851"/>
              <a:gd name="connsiteX191" fmla="*/ 2655835 w 3168920"/>
              <a:gd name="connsiteY191" fmla="*/ 627681 h 3649851"/>
              <a:gd name="connsiteX192" fmla="*/ 2663584 w 3168920"/>
              <a:gd name="connsiteY192" fmla="*/ 666427 h 3649851"/>
              <a:gd name="connsiteX193" fmla="*/ 2671333 w 3168920"/>
              <a:gd name="connsiteY193" fmla="*/ 689675 h 3649851"/>
              <a:gd name="connsiteX194" fmla="*/ 2663584 w 3168920"/>
              <a:gd name="connsiteY194" fmla="*/ 712922 h 3649851"/>
              <a:gd name="connsiteX195" fmla="*/ 2632587 w 3168920"/>
              <a:gd name="connsiteY195" fmla="*/ 705173 h 3649851"/>
              <a:gd name="connsiteX196" fmla="*/ 2586092 w 3168920"/>
              <a:gd name="connsiteY196" fmla="*/ 689675 h 3649851"/>
              <a:gd name="connsiteX197" fmla="*/ 2562845 w 3168920"/>
              <a:gd name="connsiteY197" fmla="*/ 697424 h 3649851"/>
              <a:gd name="connsiteX198" fmla="*/ 2531848 w 3168920"/>
              <a:gd name="connsiteY198" fmla="*/ 759417 h 3649851"/>
              <a:gd name="connsiteX199" fmla="*/ 2524099 w 3168920"/>
              <a:gd name="connsiteY199" fmla="*/ 782665 h 3649851"/>
              <a:gd name="connsiteX200" fmla="*/ 2516350 w 3168920"/>
              <a:gd name="connsiteY200" fmla="*/ 805912 h 3649851"/>
              <a:gd name="connsiteX201" fmla="*/ 2508601 w 3168920"/>
              <a:gd name="connsiteY201" fmla="*/ 829159 h 3649851"/>
              <a:gd name="connsiteX202" fmla="*/ 2524099 w 3168920"/>
              <a:gd name="connsiteY202" fmla="*/ 844658 h 3649851"/>
              <a:gd name="connsiteX203" fmla="*/ 2562845 w 3168920"/>
              <a:gd name="connsiteY203" fmla="*/ 875654 h 3649851"/>
              <a:gd name="connsiteX204" fmla="*/ 2570594 w 3168920"/>
              <a:gd name="connsiteY204" fmla="*/ 898902 h 3649851"/>
              <a:gd name="connsiteX205" fmla="*/ 2524099 w 3168920"/>
              <a:gd name="connsiteY205" fmla="*/ 914400 h 3649851"/>
              <a:gd name="connsiteX206" fmla="*/ 2469855 w 3168920"/>
              <a:gd name="connsiteY206" fmla="*/ 976393 h 3649851"/>
              <a:gd name="connsiteX207" fmla="*/ 2446607 w 3168920"/>
              <a:gd name="connsiteY207" fmla="*/ 1015139 h 3649851"/>
              <a:gd name="connsiteX208" fmla="*/ 2431109 w 3168920"/>
              <a:gd name="connsiteY208" fmla="*/ 1046136 h 3649851"/>
              <a:gd name="connsiteX209" fmla="*/ 2407862 w 3168920"/>
              <a:gd name="connsiteY209" fmla="*/ 1053885 h 3649851"/>
              <a:gd name="connsiteX210" fmla="*/ 2361367 w 3168920"/>
              <a:gd name="connsiteY210" fmla="*/ 1077132 h 3649851"/>
              <a:gd name="connsiteX211" fmla="*/ 2330370 w 3168920"/>
              <a:gd name="connsiteY211" fmla="*/ 1139126 h 3649851"/>
              <a:gd name="connsiteX212" fmla="*/ 2322621 w 3168920"/>
              <a:gd name="connsiteY212" fmla="*/ 1162373 h 3649851"/>
              <a:gd name="connsiteX213" fmla="*/ 2245129 w 3168920"/>
              <a:gd name="connsiteY213" fmla="*/ 1232115 h 3649851"/>
              <a:gd name="connsiteX214" fmla="*/ 2237380 w 3168920"/>
              <a:gd name="connsiteY214" fmla="*/ 1255363 h 3649851"/>
              <a:gd name="connsiteX215" fmla="*/ 2229631 w 3168920"/>
              <a:gd name="connsiteY215" fmla="*/ 1294109 h 3649851"/>
              <a:gd name="connsiteX216" fmla="*/ 2198635 w 3168920"/>
              <a:gd name="connsiteY216" fmla="*/ 1301858 h 3649851"/>
              <a:gd name="connsiteX217" fmla="*/ 2183136 w 3168920"/>
              <a:gd name="connsiteY217" fmla="*/ 1317356 h 3649851"/>
              <a:gd name="connsiteX218" fmla="*/ 2152140 w 3168920"/>
              <a:gd name="connsiteY218" fmla="*/ 1325105 h 3649851"/>
              <a:gd name="connsiteX219" fmla="*/ 2128892 w 3168920"/>
              <a:gd name="connsiteY219" fmla="*/ 1332854 h 3649851"/>
              <a:gd name="connsiteX220" fmla="*/ 2121143 w 3168920"/>
              <a:gd name="connsiteY220" fmla="*/ 1356102 h 3649851"/>
              <a:gd name="connsiteX221" fmla="*/ 2136641 w 3168920"/>
              <a:gd name="connsiteY221" fmla="*/ 1441343 h 3649851"/>
              <a:gd name="connsiteX222" fmla="*/ 2175387 w 3168920"/>
              <a:gd name="connsiteY222" fmla="*/ 1418095 h 3649851"/>
              <a:gd name="connsiteX223" fmla="*/ 2198635 w 3168920"/>
              <a:gd name="connsiteY223" fmla="*/ 1425844 h 3649851"/>
              <a:gd name="connsiteX224" fmla="*/ 2190885 w 3168920"/>
              <a:gd name="connsiteY224" fmla="*/ 1573078 h 3649851"/>
              <a:gd name="connsiteX225" fmla="*/ 2175387 w 3168920"/>
              <a:gd name="connsiteY225" fmla="*/ 1596326 h 3649851"/>
              <a:gd name="connsiteX226" fmla="*/ 2121143 w 3168920"/>
              <a:gd name="connsiteY226" fmla="*/ 1580827 h 3649851"/>
              <a:gd name="connsiteX227" fmla="*/ 2105645 w 3168920"/>
              <a:gd name="connsiteY227" fmla="*/ 1557580 h 3649851"/>
              <a:gd name="connsiteX228" fmla="*/ 2090146 w 3168920"/>
              <a:gd name="connsiteY228" fmla="*/ 1542081 h 3649851"/>
              <a:gd name="connsiteX229" fmla="*/ 2074648 w 3168920"/>
              <a:gd name="connsiteY229" fmla="*/ 1588576 h 3649851"/>
              <a:gd name="connsiteX230" fmla="*/ 2059150 w 3168920"/>
              <a:gd name="connsiteY230" fmla="*/ 1604075 h 3649851"/>
              <a:gd name="connsiteX231" fmla="*/ 2035902 w 3168920"/>
              <a:gd name="connsiteY231" fmla="*/ 1619573 h 3649851"/>
              <a:gd name="connsiteX232" fmla="*/ 1989407 w 3168920"/>
              <a:gd name="connsiteY232" fmla="*/ 1635071 h 3649851"/>
              <a:gd name="connsiteX233" fmla="*/ 1966160 w 3168920"/>
              <a:gd name="connsiteY233" fmla="*/ 1666068 h 3649851"/>
              <a:gd name="connsiteX234" fmla="*/ 1927414 w 3168920"/>
              <a:gd name="connsiteY234" fmla="*/ 1697065 h 3649851"/>
              <a:gd name="connsiteX235" fmla="*/ 1904167 w 3168920"/>
              <a:gd name="connsiteY235" fmla="*/ 1743559 h 3649851"/>
              <a:gd name="connsiteX236" fmla="*/ 1888668 w 3168920"/>
              <a:gd name="connsiteY236" fmla="*/ 1766807 h 3649851"/>
              <a:gd name="connsiteX237" fmla="*/ 1865421 w 3168920"/>
              <a:gd name="connsiteY237" fmla="*/ 1805553 h 3649851"/>
              <a:gd name="connsiteX238" fmla="*/ 1849923 w 3168920"/>
              <a:gd name="connsiteY238" fmla="*/ 1828800 h 3649851"/>
              <a:gd name="connsiteX239" fmla="*/ 1818926 w 3168920"/>
              <a:gd name="connsiteY239" fmla="*/ 1859797 h 3649851"/>
              <a:gd name="connsiteX240" fmla="*/ 1811177 w 3168920"/>
              <a:gd name="connsiteY240" fmla="*/ 1883044 h 3649851"/>
              <a:gd name="connsiteX241" fmla="*/ 1803428 w 3168920"/>
              <a:gd name="connsiteY241" fmla="*/ 1921790 h 3649851"/>
              <a:gd name="connsiteX242" fmla="*/ 1787929 w 3168920"/>
              <a:gd name="connsiteY242" fmla="*/ 1937288 h 3649851"/>
              <a:gd name="connsiteX243" fmla="*/ 1795679 w 3168920"/>
              <a:gd name="connsiteY243" fmla="*/ 1999281 h 3649851"/>
              <a:gd name="connsiteX244" fmla="*/ 1803428 w 3168920"/>
              <a:gd name="connsiteY244" fmla="*/ 2022529 h 3649851"/>
              <a:gd name="connsiteX245" fmla="*/ 1795679 w 3168920"/>
              <a:gd name="connsiteY245" fmla="*/ 2061275 h 3649851"/>
              <a:gd name="connsiteX246" fmla="*/ 1787929 w 3168920"/>
              <a:gd name="connsiteY246" fmla="*/ 2084522 h 3649851"/>
              <a:gd name="connsiteX247" fmla="*/ 1756933 w 3168920"/>
              <a:gd name="connsiteY247" fmla="*/ 2131017 h 3649851"/>
              <a:gd name="connsiteX248" fmla="*/ 1725936 w 3168920"/>
              <a:gd name="connsiteY248" fmla="*/ 2193010 h 3649851"/>
              <a:gd name="connsiteX249" fmla="*/ 1718187 w 3168920"/>
              <a:gd name="connsiteY249" fmla="*/ 2216258 h 3649851"/>
              <a:gd name="connsiteX250" fmla="*/ 1702689 w 3168920"/>
              <a:gd name="connsiteY250" fmla="*/ 2278251 h 3649851"/>
              <a:gd name="connsiteX251" fmla="*/ 1694940 w 3168920"/>
              <a:gd name="connsiteY251" fmla="*/ 2301498 h 3649851"/>
              <a:gd name="connsiteX252" fmla="*/ 1679441 w 3168920"/>
              <a:gd name="connsiteY252" fmla="*/ 2316997 h 3649851"/>
              <a:gd name="connsiteX253" fmla="*/ 1671692 w 3168920"/>
              <a:gd name="connsiteY253" fmla="*/ 2340244 h 3649851"/>
              <a:gd name="connsiteX254" fmla="*/ 1632946 w 3168920"/>
              <a:gd name="connsiteY254" fmla="*/ 2378990 h 3649851"/>
              <a:gd name="connsiteX255" fmla="*/ 1586451 w 3168920"/>
              <a:gd name="connsiteY255" fmla="*/ 2394488 h 3649851"/>
              <a:gd name="connsiteX256" fmla="*/ 1524458 w 3168920"/>
              <a:gd name="connsiteY256" fmla="*/ 2386739 h 3649851"/>
              <a:gd name="connsiteX257" fmla="*/ 1501211 w 3168920"/>
              <a:gd name="connsiteY257" fmla="*/ 2378990 h 3649851"/>
              <a:gd name="connsiteX258" fmla="*/ 1454716 w 3168920"/>
              <a:gd name="connsiteY258" fmla="*/ 2394488 h 3649851"/>
              <a:gd name="connsiteX259" fmla="*/ 1439218 w 3168920"/>
              <a:gd name="connsiteY259" fmla="*/ 2448732 h 3649851"/>
              <a:gd name="connsiteX260" fmla="*/ 1423719 w 3168920"/>
              <a:gd name="connsiteY260" fmla="*/ 2471980 h 3649851"/>
              <a:gd name="connsiteX261" fmla="*/ 1415970 w 3168920"/>
              <a:gd name="connsiteY261" fmla="*/ 2495227 h 3649851"/>
              <a:gd name="connsiteX262" fmla="*/ 1470214 w 3168920"/>
              <a:gd name="connsiteY262" fmla="*/ 2518475 h 3649851"/>
              <a:gd name="connsiteX263" fmla="*/ 1485712 w 3168920"/>
              <a:gd name="connsiteY263" fmla="*/ 2541722 h 3649851"/>
              <a:gd name="connsiteX264" fmla="*/ 1477963 w 3168920"/>
              <a:gd name="connsiteY264" fmla="*/ 2564970 h 3649851"/>
              <a:gd name="connsiteX265" fmla="*/ 1446967 w 3168920"/>
              <a:gd name="connsiteY265" fmla="*/ 2611465 h 3649851"/>
              <a:gd name="connsiteX266" fmla="*/ 1400472 w 3168920"/>
              <a:gd name="connsiteY266" fmla="*/ 2642461 h 3649851"/>
              <a:gd name="connsiteX267" fmla="*/ 1384973 w 3168920"/>
              <a:gd name="connsiteY267" fmla="*/ 2665709 h 3649851"/>
              <a:gd name="connsiteX268" fmla="*/ 1377224 w 3168920"/>
              <a:gd name="connsiteY268" fmla="*/ 2688956 h 3649851"/>
              <a:gd name="connsiteX269" fmla="*/ 1330729 w 3168920"/>
              <a:gd name="connsiteY269" fmla="*/ 2712204 h 3649851"/>
              <a:gd name="connsiteX270" fmla="*/ 1315231 w 3168920"/>
              <a:gd name="connsiteY270" fmla="*/ 2696705 h 3649851"/>
              <a:gd name="connsiteX271" fmla="*/ 1299733 w 3168920"/>
              <a:gd name="connsiteY271" fmla="*/ 2712204 h 3649851"/>
              <a:gd name="connsiteX272" fmla="*/ 1276485 w 3168920"/>
              <a:gd name="connsiteY272" fmla="*/ 2758698 h 3649851"/>
              <a:gd name="connsiteX273" fmla="*/ 1284235 w 3168920"/>
              <a:gd name="connsiteY273" fmla="*/ 2797444 h 3649851"/>
              <a:gd name="connsiteX274" fmla="*/ 1299733 w 3168920"/>
              <a:gd name="connsiteY274" fmla="*/ 2812943 h 3649851"/>
              <a:gd name="connsiteX275" fmla="*/ 1284235 w 3168920"/>
              <a:gd name="connsiteY275" fmla="*/ 2874936 h 3649851"/>
              <a:gd name="connsiteX276" fmla="*/ 1268736 w 3168920"/>
              <a:gd name="connsiteY276" fmla="*/ 2890434 h 3649851"/>
              <a:gd name="connsiteX277" fmla="*/ 1245489 w 3168920"/>
              <a:gd name="connsiteY277" fmla="*/ 2936929 h 3649851"/>
              <a:gd name="connsiteX278" fmla="*/ 1214492 w 3168920"/>
              <a:gd name="connsiteY278" fmla="*/ 2967926 h 3649851"/>
              <a:gd name="connsiteX279" fmla="*/ 1191245 w 3168920"/>
              <a:gd name="connsiteY279" fmla="*/ 3045417 h 3649851"/>
              <a:gd name="connsiteX280" fmla="*/ 1167997 w 3168920"/>
              <a:gd name="connsiteY280" fmla="*/ 3053166 h 3649851"/>
              <a:gd name="connsiteX281" fmla="*/ 1113753 w 3168920"/>
              <a:gd name="connsiteY281" fmla="*/ 3045417 h 3649851"/>
              <a:gd name="connsiteX282" fmla="*/ 1067258 w 3168920"/>
              <a:gd name="connsiteY282" fmla="*/ 3029919 h 3649851"/>
              <a:gd name="connsiteX283" fmla="*/ 1075007 w 3168920"/>
              <a:gd name="connsiteY283" fmla="*/ 3091912 h 3649851"/>
              <a:gd name="connsiteX284" fmla="*/ 1121502 w 3168920"/>
              <a:gd name="connsiteY284" fmla="*/ 3122909 h 3649851"/>
              <a:gd name="connsiteX285" fmla="*/ 1137001 w 3168920"/>
              <a:gd name="connsiteY285" fmla="*/ 3169404 h 3649851"/>
              <a:gd name="connsiteX286" fmla="*/ 1144750 w 3168920"/>
              <a:gd name="connsiteY286" fmla="*/ 3192651 h 3649851"/>
              <a:gd name="connsiteX287" fmla="*/ 1121502 w 3168920"/>
              <a:gd name="connsiteY287" fmla="*/ 3246895 h 3649851"/>
              <a:gd name="connsiteX288" fmla="*/ 1098255 w 3168920"/>
              <a:gd name="connsiteY288" fmla="*/ 3254644 h 3649851"/>
              <a:gd name="connsiteX289" fmla="*/ 1044011 w 3168920"/>
              <a:gd name="connsiteY289" fmla="*/ 3262393 h 3649851"/>
              <a:gd name="connsiteX290" fmla="*/ 997516 w 3168920"/>
              <a:gd name="connsiteY290" fmla="*/ 3246895 h 3649851"/>
              <a:gd name="connsiteX291" fmla="*/ 982018 w 3168920"/>
              <a:gd name="connsiteY291" fmla="*/ 3215898 h 364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3168920" h="3649851">
                <a:moveTo>
                  <a:pt x="1075007" y="3246895"/>
                </a:moveTo>
                <a:cubicBezTo>
                  <a:pt x="1059509" y="3244312"/>
                  <a:pt x="1043418" y="3244115"/>
                  <a:pt x="1028512" y="3239146"/>
                </a:cubicBezTo>
                <a:cubicBezTo>
                  <a:pt x="973382" y="3220770"/>
                  <a:pt x="1032093" y="3229312"/>
                  <a:pt x="989767" y="3208149"/>
                </a:cubicBezTo>
                <a:cubicBezTo>
                  <a:pt x="974245" y="3200388"/>
                  <a:pt x="902792" y="3181388"/>
                  <a:pt x="889028" y="3177153"/>
                </a:cubicBezTo>
                <a:cubicBezTo>
                  <a:pt x="873414" y="3172349"/>
                  <a:pt x="858382" y="3165616"/>
                  <a:pt x="842533" y="3161654"/>
                </a:cubicBezTo>
                <a:cubicBezTo>
                  <a:pt x="795688" y="3149943"/>
                  <a:pt x="821638" y="3157272"/>
                  <a:pt x="765041" y="3138407"/>
                </a:cubicBezTo>
                <a:lnTo>
                  <a:pt x="741794" y="3130658"/>
                </a:lnTo>
                <a:cubicBezTo>
                  <a:pt x="705631" y="3133241"/>
                  <a:pt x="668940" y="3131726"/>
                  <a:pt x="633306" y="3138407"/>
                </a:cubicBezTo>
                <a:cubicBezTo>
                  <a:pt x="611156" y="3142560"/>
                  <a:pt x="621095" y="3166116"/>
                  <a:pt x="610058" y="3177153"/>
                </a:cubicBezTo>
                <a:cubicBezTo>
                  <a:pt x="604282" y="3182929"/>
                  <a:pt x="594560" y="3182319"/>
                  <a:pt x="586811" y="3184902"/>
                </a:cubicBezTo>
                <a:cubicBezTo>
                  <a:pt x="581645" y="3190068"/>
                  <a:pt x="575696" y="3194555"/>
                  <a:pt x="571312" y="3200400"/>
                </a:cubicBezTo>
                <a:cubicBezTo>
                  <a:pt x="560136" y="3215301"/>
                  <a:pt x="553487" y="3233724"/>
                  <a:pt x="540316" y="3246895"/>
                </a:cubicBezTo>
                <a:cubicBezTo>
                  <a:pt x="532567" y="3254644"/>
                  <a:pt x="525487" y="3263127"/>
                  <a:pt x="517068" y="3270143"/>
                </a:cubicBezTo>
                <a:cubicBezTo>
                  <a:pt x="452327" y="3324094"/>
                  <a:pt x="538503" y="3240961"/>
                  <a:pt x="470573" y="3308888"/>
                </a:cubicBezTo>
                <a:lnTo>
                  <a:pt x="455075" y="3355383"/>
                </a:lnTo>
                <a:cubicBezTo>
                  <a:pt x="452492" y="3363132"/>
                  <a:pt x="453102" y="3372855"/>
                  <a:pt x="447326" y="3378631"/>
                </a:cubicBezTo>
                <a:lnTo>
                  <a:pt x="424079" y="3401878"/>
                </a:lnTo>
                <a:cubicBezTo>
                  <a:pt x="413643" y="3464486"/>
                  <a:pt x="421297" y="3433468"/>
                  <a:pt x="400831" y="3494868"/>
                </a:cubicBezTo>
                <a:lnTo>
                  <a:pt x="393082" y="3518115"/>
                </a:lnTo>
                <a:lnTo>
                  <a:pt x="385333" y="3541363"/>
                </a:lnTo>
                <a:cubicBezTo>
                  <a:pt x="376030" y="3643693"/>
                  <a:pt x="404218" y="3635623"/>
                  <a:pt x="338838" y="3611105"/>
                </a:cubicBezTo>
                <a:cubicBezTo>
                  <a:pt x="331190" y="3608237"/>
                  <a:pt x="323339" y="3605939"/>
                  <a:pt x="315590" y="3603356"/>
                </a:cubicBezTo>
                <a:cubicBezTo>
                  <a:pt x="307841" y="3598190"/>
                  <a:pt x="300903" y="3591527"/>
                  <a:pt x="292343" y="3587858"/>
                </a:cubicBezTo>
                <a:cubicBezTo>
                  <a:pt x="277633" y="3581554"/>
                  <a:pt x="225335" y="3574107"/>
                  <a:pt x="214851" y="3572359"/>
                </a:cubicBezTo>
                <a:cubicBezTo>
                  <a:pt x="185620" y="3582104"/>
                  <a:pt x="171752" y="3584462"/>
                  <a:pt x="145109" y="3611105"/>
                </a:cubicBezTo>
                <a:cubicBezTo>
                  <a:pt x="134777" y="3621437"/>
                  <a:pt x="128577" y="3640036"/>
                  <a:pt x="114112" y="3642102"/>
                </a:cubicBezTo>
                <a:lnTo>
                  <a:pt x="59868" y="3649851"/>
                </a:lnTo>
                <a:cubicBezTo>
                  <a:pt x="46953" y="3647268"/>
                  <a:pt x="33229" y="3647290"/>
                  <a:pt x="21123" y="3642102"/>
                </a:cubicBezTo>
                <a:cubicBezTo>
                  <a:pt x="14408" y="3639224"/>
                  <a:pt x="5989" y="3633901"/>
                  <a:pt x="5624" y="3626604"/>
                </a:cubicBezTo>
                <a:cubicBezTo>
                  <a:pt x="-720" y="3499734"/>
                  <a:pt x="-9536" y="3521482"/>
                  <a:pt x="28872" y="3463871"/>
                </a:cubicBezTo>
                <a:cubicBezTo>
                  <a:pt x="31819" y="3449135"/>
                  <a:pt x="36428" y="3417763"/>
                  <a:pt x="44370" y="3401878"/>
                </a:cubicBezTo>
                <a:cubicBezTo>
                  <a:pt x="48535" y="3393548"/>
                  <a:pt x="54702" y="3386380"/>
                  <a:pt x="59868" y="3378631"/>
                </a:cubicBezTo>
                <a:cubicBezTo>
                  <a:pt x="62451" y="3365716"/>
                  <a:pt x="67618" y="3353056"/>
                  <a:pt x="67618" y="3339885"/>
                </a:cubicBezTo>
                <a:cubicBezTo>
                  <a:pt x="67618" y="3170014"/>
                  <a:pt x="78424" y="3209573"/>
                  <a:pt x="52119" y="3130658"/>
                </a:cubicBezTo>
                <a:cubicBezTo>
                  <a:pt x="49536" y="3035085"/>
                  <a:pt x="48918" y="2939439"/>
                  <a:pt x="44370" y="2843939"/>
                </a:cubicBezTo>
                <a:cubicBezTo>
                  <a:pt x="43744" y="2830783"/>
                  <a:pt x="36621" y="2818364"/>
                  <a:pt x="36621" y="2805193"/>
                </a:cubicBezTo>
                <a:cubicBezTo>
                  <a:pt x="36621" y="2706956"/>
                  <a:pt x="42014" y="2383331"/>
                  <a:pt x="52119" y="2231756"/>
                </a:cubicBezTo>
                <a:cubicBezTo>
                  <a:pt x="54775" y="2191920"/>
                  <a:pt x="62729" y="2145686"/>
                  <a:pt x="75367" y="2107770"/>
                </a:cubicBezTo>
                <a:lnTo>
                  <a:pt x="90865" y="2061275"/>
                </a:lnTo>
                <a:cubicBezTo>
                  <a:pt x="93448" y="2053526"/>
                  <a:pt x="94961" y="2045333"/>
                  <a:pt x="98614" y="2038027"/>
                </a:cubicBezTo>
                <a:cubicBezTo>
                  <a:pt x="112388" y="2010479"/>
                  <a:pt x="114261" y="2010385"/>
                  <a:pt x="121862" y="1983783"/>
                </a:cubicBezTo>
                <a:cubicBezTo>
                  <a:pt x="124788" y="1973543"/>
                  <a:pt x="126685" y="1963027"/>
                  <a:pt x="129611" y="1952787"/>
                </a:cubicBezTo>
                <a:cubicBezTo>
                  <a:pt x="131855" y="1944933"/>
                  <a:pt x="135211" y="1937420"/>
                  <a:pt x="137360" y="1929539"/>
                </a:cubicBezTo>
                <a:cubicBezTo>
                  <a:pt x="142964" y="1908989"/>
                  <a:pt x="152858" y="1867546"/>
                  <a:pt x="152858" y="1867546"/>
                </a:cubicBezTo>
                <a:cubicBezTo>
                  <a:pt x="155441" y="1836549"/>
                  <a:pt x="155493" y="1805237"/>
                  <a:pt x="160607" y="1774556"/>
                </a:cubicBezTo>
                <a:cubicBezTo>
                  <a:pt x="163293" y="1758442"/>
                  <a:pt x="176106" y="1728061"/>
                  <a:pt x="176106" y="1728061"/>
                </a:cubicBezTo>
                <a:cubicBezTo>
                  <a:pt x="178689" y="1704814"/>
                  <a:pt x="181528" y="1681593"/>
                  <a:pt x="183855" y="1658319"/>
                </a:cubicBezTo>
                <a:cubicBezTo>
                  <a:pt x="193556" y="1561305"/>
                  <a:pt x="182235" y="1601186"/>
                  <a:pt x="199353" y="1549831"/>
                </a:cubicBezTo>
                <a:cubicBezTo>
                  <a:pt x="201936" y="1534333"/>
                  <a:pt x="203810" y="1518699"/>
                  <a:pt x="207102" y="1503336"/>
                </a:cubicBezTo>
                <a:cubicBezTo>
                  <a:pt x="211565" y="1482508"/>
                  <a:pt x="219099" y="1462354"/>
                  <a:pt x="222601" y="1441343"/>
                </a:cubicBezTo>
                <a:cubicBezTo>
                  <a:pt x="225184" y="1425845"/>
                  <a:pt x="226942" y="1410186"/>
                  <a:pt x="230350" y="1394848"/>
                </a:cubicBezTo>
                <a:cubicBezTo>
                  <a:pt x="246946" y="1320162"/>
                  <a:pt x="228974" y="1433415"/>
                  <a:pt x="245848" y="1340604"/>
                </a:cubicBezTo>
                <a:cubicBezTo>
                  <a:pt x="249115" y="1322633"/>
                  <a:pt x="250820" y="1304412"/>
                  <a:pt x="253597" y="1286359"/>
                </a:cubicBezTo>
                <a:cubicBezTo>
                  <a:pt x="255986" y="1270830"/>
                  <a:pt x="259611" y="1255481"/>
                  <a:pt x="261346" y="1239865"/>
                </a:cubicBezTo>
                <a:cubicBezTo>
                  <a:pt x="273988" y="1126094"/>
                  <a:pt x="258154" y="1179703"/>
                  <a:pt x="276845" y="1123627"/>
                </a:cubicBezTo>
                <a:cubicBezTo>
                  <a:pt x="281219" y="1093010"/>
                  <a:pt x="284789" y="1060853"/>
                  <a:pt x="292343" y="1030637"/>
                </a:cubicBezTo>
                <a:cubicBezTo>
                  <a:pt x="294324" y="1022713"/>
                  <a:pt x="297509" y="1015139"/>
                  <a:pt x="300092" y="1007390"/>
                </a:cubicBezTo>
                <a:cubicBezTo>
                  <a:pt x="302675" y="984143"/>
                  <a:pt x="303996" y="960720"/>
                  <a:pt x="307841" y="937648"/>
                </a:cubicBezTo>
                <a:cubicBezTo>
                  <a:pt x="309184" y="929591"/>
                  <a:pt x="314348" y="922473"/>
                  <a:pt x="315590" y="914400"/>
                </a:cubicBezTo>
                <a:cubicBezTo>
                  <a:pt x="319537" y="888743"/>
                  <a:pt x="320307" y="862690"/>
                  <a:pt x="323340" y="836909"/>
                </a:cubicBezTo>
                <a:cubicBezTo>
                  <a:pt x="325474" y="818769"/>
                  <a:pt x="328675" y="800770"/>
                  <a:pt x="331089" y="782665"/>
                </a:cubicBezTo>
                <a:cubicBezTo>
                  <a:pt x="336313" y="743482"/>
                  <a:pt x="340094" y="705386"/>
                  <a:pt x="346587" y="666427"/>
                </a:cubicBezTo>
                <a:cubicBezTo>
                  <a:pt x="348752" y="653435"/>
                  <a:pt x="351479" y="640538"/>
                  <a:pt x="354336" y="627681"/>
                </a:cubicBezTo>
                <a:cubicBezTo>
                  <a:pt x="356646" y="617285"/>
                  <a:pt x="360180" y="607163"/>
                  <a:pt x="362085" y="596685"/>
                </a:cubicBezTo>
                <a:cubicBezTo>
                  <a:pt x="365352" y="578715"/>
                  <a:pt x="366253" y="560351"/>
                  <a:pt x="369835" y="542441"/>
                </a:cubicBezTo>
                <a:cubicBezTo>
                  <a:pt x="371437" y="534431"/>
                  <a:pt x="375603" y="527118"/>
                  <a:pt x="377584" y="519193"/>
                </a:cubicBezTo>
                <a:cubicBezTo>
                  <a:pt x="380778" y="506415"/>
                  <a:pt x="382977" y="493406"/>
                  <a:pt x="385333" y="480448"/>
                </a:cubicBezTo>
                <a:cubicBezTo>
                  <a:pt x="396244" y="420439"/>
                  <a:pt x="387168" y="451695"/>
                  <a:pt x="400831" y="410705"/>
                </a:cubicBezTo>
                <a:cubicBezTo>
                  <a:pt x="405997" y="374542"/>
                  <a:pt x="404776" y="336872"/>
                  <a:pt x="416329" y="302217"/>
                </a:cubicBezTo>
                <a:cubicBezTo>
                  <a:pt x="439835" y="231708"/>
                  <a:pt x="403788" y="343040"/>
                  <a:pt x="431828" y="240224"/>
                </a:cubicBezTo>
                <a:cubicBezTo>
                  <a:pt x="436126" y="224463"/>
                  <a:pt x="442160" y="209227"/>
                  <a:pt x="447326" y="193729"/>
                </a:cubicBezTo>
                <a:cubicBezTo>
                  <a:pt x="449909" y="185980"/>
                  <a:pt x="453094" y="178406"/>
                  <a:pt x="455075" y="170481"/>
                </a:cubicBezTo>
                <a:cubicBezTo>
                  <a:pt x="459407" y="153152"/>
                  <a:pt x="470775" y="104312"/>
                  <a:pt x="478323" y="92990"/>
                </a:cubicBezTo>
                <a:lnTo>
                  <a:pt x="509319" y="46495"/>
                </a:lnTo>
                <a:cubicBezTo>
                  <a:pt x="510448" y="41980"/>
                  <a:pt x="515294" y="0"/>
                  <a:pt x="532567" y="0"/>
                </a:cubicBezTo>
                <a:cubicBezTo>
                  <a:pt x="541880" y="0"/>
                  <a:pt x="547484" y="11333"/>
                  <a:pt x="555814" y="15498"/>
                </a:cubicBezTo>
                <a:cubicBezTo>
                  <a:pt x="563120" y="19151"/>
                  <a:pt x="571921" y="19281"/>
                  <a:pt x="579062" y="23248"/>
                </a:cubicBezTo>
                <a:cubicBezTo>
                  <a:pt x="595345" y="32294"/>
                  <a:pt x="612386" y="41073"/>
                  <a:pt x="625557" y="54244"/>
                </a:cubicBezTo>
                <a:cubicBezTo>
                  <a:pt x="630723" y="59410"/>
                  <a:pt x="634790" y="65984"/>
                  <a:pt x="641055" y="69743"/>
                </a:cubicBezTo>
                <a:cubicBezTo>
                  <a:pt x="648059" y="73946"/>
                  <a:pt x="656553" y="74909"/>
                  <a:pt x="664302" y="77492"/>
                </a:cubicBezTo>
                <a:cubicBezTo>
                  <a:pt x="710579" y="123768"/>
                  <a:pt x="685329" y="111807"/>
                  <a:pt x="734045" y="123987"/>
                </a:cubicBezTo>
                <a:cubicBezTo>
                  <a:pt x="741794" y="129153"/>
                  <a:pt x="748962" y="135320"/>
                  <a:pt x="757292" y="139485"/>
                </a:cubicBezTo>
                <a:cubicBezTo>
                  <a:pt x="764598" y="143138"/>
                  <a:pt x="774005" y="142333"/>
                  <a:pt x="780540" y="147234"/>
                </a:cubicBezTo>
                <a:cubicBezTo>
                  <a:pt x="805287" y="165794"/>
                  <a:pt x="814583" y="189500"/>
                  <a:pt x="842533" y="201478"/>
                </a:cubicBezTo>
                <a:cubicBezTo>
                  <a:pt x="852322" y="205673"/>
                  <a:pt x="863197" y="206644"/>
                  <a:pt x="873529" y="209227"/>
                </a:cubicBezTo>
                <a:cubicBezTo>
                  <a:pt x="878695" y="214393"/>
                  <a:pt x="882493" y="221459"/>
                  <a:pt x="889028" y="224726"/>
                </a:cubicBezTo>
                <a:cubicBezTo>
                  <a:pt x="903640" y="232032"/>
                  <a:pt x="935523" y="240224"/>
                  <a:pt x="935523" y="240224"/>
                </a:cubicBezTo>
                <a:cubicBezTo>
                  <a:pt x="994641" y="299342"/>
                  <a:pt x="925941" y="237573"/>
                  <a:pt x="982018" y="271220"/>
                </a:cubicBezTo>
                <a:cubicBezTo>
                  <a:pt x="1035205" y="303133"/>
                  <a:pt x="954906" y="272516"/>
                  <a:pt x="1020763" y="294468"/>
                </a:cubicBezTo>
                <a:cubicBezTo>
                  <a:pt x="1058345" y="332050"/>
                  <a:pt x="1039602" y="317360"/>
                  <a:pt x="1075007" y="340963"/>
                </a:cubicBezTo>
                <a:cubicBezTo>
                  <a:pt x="1080173" y="348712"/>
                  <a:pt x="1084688" y="356938"/>
                  <a:pt x="1090506" y="364210"/>
                </a:cubicBezTo>
                <a:cubicBezTo>
                  <a:pt x="1095070" y="369915"/>
                  <a:pt x="1102737" y="373174"/>
                  <a:pt x="1106004" y="379709"/>
                </a:cubicBezTo>
                <a:cubicBezTo>
                  <a:pt x="1113310" y="394321"/>
                  <a:pt x="1116336" y="410706"/>
                  <a:pt x="1121502" y="426204"/>
                </a:cubicBezTo>
                <a:cubicBezTo>
                  <a:pt x="1132619" y="459557"/>
                  <a:pt x="1127269" y="441524"/>
                  <a:pt x="1137001" y="480448"/>
                </a:cubicBezTo>
                <a:cubicBezTo>
                  <a:pt x="1144263" y="574850"/>
                  <a:pt x="1150986" y="599530"/>
                  <a:pt x="1137001" y="697424"/>
                </a:cubicBezTo>
                <a:cubicBezTo>
                  <a:pt x="1134691" y="713597"/>
                  <a:pt x="1130564" y="730326"/>
                  <a:pt x="1121502" y="743919"/>
                </a:cubicBezTo>
                <a:lnTo>
                  <a:pt x="1106004" y="767166"/>
                </a:lnTo>
                <a:cubicBezTo>
                  <a:pt x="1103421" y="777498"/>
                  <a:pt x="1098255" y="787513"/>
                  <a:pt x="1098255" y="798163"/>
                </a:cubicBezTo>
                <a:cubicBezTo>
                  <a:pt x="1098255" y="816428"/>
                  <a:pt x="1100756" y="834912"/>
                  <a:pt x="1106004" y="852407"/>
                </a:cubicBezTo>
                <a:cubicBezTo>
                  <a:pt x="1115224" y="883142"/>
                  <a:pt x="1122147" y="872102"/>
                  <a:pt x="1144750" y="883404"/>
                </a:cubicBezTo>
                <a:cubicBezTo>
                  <a:pt x="1204831" y="913445"/>
                  <a:pt x="1132816" y="887176"/>
                  <a:pt x="1191245" y="906651"/>
                </a:cubicBezTo>
                <a:cubicBezTo>
                  <a:pt x="1206499" y="916820"/>
                  <a:pt x="1218947" y="922923"/>
                  <a:pt x="1229990" y="937648"/>
                </a:cubicBezTo>
                <a:cubicBezTo>
                  <a:pt x="1241166" y="952549"/>
                  <a:pt x="1246085" y="972967"/>
                  <a:pt x="1260987" y="984143"/>
                </a:cubicBezTo>
                <a:lnTo>
                  <a:pt x="1291984" y="1007390"/>
                </a:lnTo>
                <a:cubicBezTo>
                  <a:pt x="1294211" y="1010730"/>
                  <a:pt x="1314487" y="1044437"/>
                  <a:pt x="1322980" y="1046136"/>
                </a:cubicBezTo>
                <a:cubicBezTo>
                  <a:pt x="1330990" y="1047738"/>
                  <a:pt x="1338479" y="1040970"/>
                  <a:pt x="1346228" y="1038387"/>
                </a:cubicBezTo>
                <a:cubicBezTo>
                  <a:pt x="1348811" y="1046136"/>
                  <a:pt x="1350324" y="1054328"/>
                  <a:pt x="1353977" y="1061634"/>
                </a:cubicBezTo>
                <a:cubicBezTo>
                  <a:pt x="1359643" y="1072966"/>
                  <a:pt x="1387458" y="1108857"/>
                  <a:pt x="1392723" y="1115878"/>
                </a:cubicBezTo>
                <a:cubicBezTo>
                  <a:pt x="1411303" y="1171619"/>
                  <a:pt x="1388761" y="1102010"/>
                  <a:pt x="1408221" y="1170122"/>
                </a:cubicBezTo>
                <a:cubicBezTo>
                  <a:pt x="1410465" y="1177976"/>
                  <a:pt x="1411917" y="1186278"/>
                  <a:pt x="1415970" y="1193370"/>
                </a:cubicBezTo>
                <a:cubicBezTo>
                  <a:pt x="1422378" y="1204583"/>
                  <a:pt x="1431469" y="1214034"/>
                  <a:pt x="1439218" y="1224366"/>
                </a:cubicBezTo>
                <a:cubicBezTo>
                  <a:pt x="1442320" y="1236773"/>
                  <a:pt x="1456805" y="1298085"/>
                  <a:pt x="1462465" y="1301858"/>
                </a:cubicBezTo>
                <a:lnTo>
                  <a:pt x="1485712" y="1317356"/>
                </a:lnTo>
                <a:cubicBezTo>
                  <a:pt x="1488295" y="1325105"/>
                  <a:pt x="1487686" y="1334828"/>
                  <a:pt x="1493462" y="1340604"/>
                </a:cubicBezTo>
                <a:cubicBezTo>
                  <a:pt x="1523506" y="1370647"/>
                  <a:pt x="1548636" y="1374493"/>
                  <a:pt x="1586451" y="1387098"/>
                </a:cubicBezTo>
                <a:lnTo>
                  <a:pt x="1609699" y="1394848"/>
                </a:lnTo>
                <a:lnTo>
                  <a:pt x="1632946" y="1402597"/>
                </a:lnTo>
                <a:cubicBezTo>
                  <a:pt x="1669873" y="1390288"/>
                  <a:pt x="1675268" y="1396190"/>
                  <a:pt x="1694940" y="1371600"/>
                </a:cubicBezTo>
                <a:cubicBezTo>
                  <a:pt x="1700758" y="1364328"/>
                  <a:pt x="1704305" y="1355362"/>
                  <a:pt x="1710438" y="1348353"/>
                </a:cubicBezTo>
                <a:cubicBezTo>
                  <a:pt x="1722466" y="1334607"/>
                  <a:pt x="1736269" y="1322522"/>
                  <a:pt x="1749184" y="1309607"/>
                </a:cubicBezTo>
                <a:lnTo>
                  <a:pt x="1772431" y="1286359"/>
                </a:lnTo>
                <a:lnTo>
                  <a:pt x="1787929" y="1239865"/>
                </a:lnTo>
                <a:cubicBezTo>
                  <a:pt x="1795245" y="1217918"/>
                  <a:pt x="1795001" y="1211857"/>
                  <a:pt x="1811177" y="1193370"/>
                </a:cubicBezTo>
                <a:cubicBezTo>
                  <a:pt x="1823205" y="1179624"/>
                  <a:pt x="1849923" y="1154624"/>
                  <a:pt x="1849923" y="1154624"/>
                </a:cubicBezTo>
                <a:cubicBezTo>
                  <a:pt x="1869400" y="1096191"/>
                  <a:pt x="1840862" y="1165950"/>
                  <a:pt x="1880919" y="1115878"/>
                </a:cubicBezTo>
                <a:cubicBezTo>
                  <a:pt x="1923697" y="1062406"/>
                  <a:pt x="1845289" y="1121551"/>
                  <a:pt x="1911916" y="1077132"/>
                </a:cubicBezTo>
                <a:cubicBezTo>
                  <a:pt x="1936726" y="1039916"/>
                  <a:pt x="1915444" y="1059968"/>
                  <a:pt x="1966160" y="1046136"/>
                </a:cubicBezTo>
                <a:cubicBezTo>
                  <a:pt x="1981921" y="1041837"/>
                  <a:pt x="2012655" y="1030637"/>
                  <a:pt x="2012655" y="1030637"/>
                </a:cubicBezTo>
                <a:cubicBezTo>
                  <a:pt x="2031208" y="1002808"/>
                  <a:pt x="2035745" y="1000419"/>
                  <a:pt x="2043651" y="960895"/>
                </a:cubicBezTo>
                <a:cubicBezTo>
                  <a:pt x="2046234" y="947980"/>
                  <a:pt x="2046776" y="934482"/>
                  <a:pt x="2051401" y="922149"/>
                </a:cubicBezTo>
                <a:cubicBezTo>
                  <a:pt x="2054671" y="913429"/>
                  <a:pt x="2061733" y="906651"/>
                  <a:pt x="2066899" y="898902"/>
                </a:cubicBezTo>
                <a:cubicBezTo>
                  <a:pt x="2069482" y="891153"/>
                  <a:pt x="2082232" y="878688"/>
                  <a:pt x="2074648" y="875654"/>
                </a:cubicBezTo>
                <a:cubicBezTo>
                  <a:pt x="2060060" y="869819"/>
                  <a:pt x="2043865" y="883404"/>
                  <a:pt x="2028153" y="883404"/>
                </a:cubicBezTo>
                <a:cubicBezTo>
                  <a:pt x="2009888" y="883404"/>
                  <a:pt x="1991990" y="878237"/>
                  <a:pt x="1973909" y="875654"/>
                </a:cubicBezTo>
                <a:cubicBezTo>
                  <a:pt x="1966160" y="867905"/>
                  <a:pt x="1956741" y="861525"/>
                  <a:pt x="1950662" y="852407"/>
                </a:cubicBezTo>
                <a:cubicBezTo>
                  <a:pt x="1946131" y="845610"/>
                  <a:pt x="1945156" y="837013"/>
                  <a:pt x="1942912" y="829159"/>
                </a:cubicBezTo>
                <a:cubicBezTo>
                  <a:pt x="1923443" y="761020"/>
                  <a:pt x="1946000" y="830677"/>
                  <a:pt x="1927414" y="774915"/>
                </a:cubicBezTo>
                <a:cubicBezTo>
                  <a:pt x="1924831" y="754251"/>
                  <a:pt x="1923390" y="733411"/>
                  <a:pt x="1919665" y="712922"/>
                </a:cubicBezTo>
                <a:cubicBezTo>
                  <a:pt x="1918204" y="704886"/>
                  <a:pt x="1911916" y="697843"/>
                  <a:pt x="1911916" y="689675"/>
                </a:cubicBezTo>
                <a:cubicBezTo>
                  <a:pt x="1911916" y="641730"/>
                  <a:pt x="1918588" y="658955"/>
                  <a:pt x="1942912" y="627681"/>
                </a:cubicBezTo>
                <a:cubicBezTo>
                  <a:pt x="2004250" y="548818"/>
                  <a:pt x="1950427" y="604670"/>
                  <a:pt x="1989407" y="565688"/>
                </a:cubicBezTo>
                <a:cubicBezTo>
                  <a:pt x="2007982" y="509970"/>
                  <a:pt x="1985453" y="579529"/>
                  <a:pt x="2004906" y="511444"/>
                </a:cubicBezTo>
                <a:cubicBezTo>
                  <a:pt x="2007150" y="503590"/>
                  <a:pt x="2008453" y="495201"/>
                  <a:pt x="2012655" y="488197"/>
                </a:cubicBezTo>
                <a:cubicBezTo>
                  <a:pt x="2016414" y="481932"/>
                  <a:pt x="2023589" y="478403"/>
                  <a:pt x="2028153" y="472698"/>
                </a:cubicBezTo>
                <a:cubicBezTo>
                  <a:pt x="2067244" y="423833"/>
                  <a:pt x="2021736" y="471365"/>
                  <a:pt x="2059150" y="433953"/>
                </a:cubicBezTo>
                <a:cubicBezTo>
                  <a:pt x="2061733" y="426204"/>
                  <a:pt x="2061796" y="417084"/>
                  <a:pt x="2066899" y="410705"/>
                </a:cubicBezTo>
                <a:cubicBezTo>
                  <a:pt x="2072717" y="403433"/>
                  <a:pt x="2082874" y="401025"/>
                  <a:pt x="2090146" y="395207"/>
                </a:cubicBezTo>
                <a:cubicBezTo>
                  <a:pt x="2095851" y="390643"/>
                  <a:pt x="2099380" y="383468"/>
                  <a:pt x="2105645" y="379709"/>
                </a:cubicBezTo>
                <a:cubicBezTo>
                  <a:pt x="2118302" y="372115"/>
                  <a:pt x="2158107" y="366593"/>
                  <a:pt x="2167638" y="364210"/>
                </a:cubicBezTo>
                <a:cubicBezTo>
                  <a:pt x="2175562" y="362229"/>
                  <a:pt x="2183136" y="359044"/>
                  <a:pt x="2190885" y="356461"/>
                </a:cubicBezTo>
                <a:cubicBezTo>
                  <a:pt x="2201217" y="359044"/>
                  <a:pt x="2211681" y="361150"/>
                  <a:pt x="2221882" y="364210"/>
                </a:cubicBezTo>
                <a:cubicBezTo>
                  <a:pt x="2237530" y="368904"/>
                  <a:pt x="2268377" y="379709"/>
                  <a:pt x="2268377" y="379709"/>
                </a:cubicBezTo>
                <a:cubicBezTo>
                  <a:pt x="2278709" y="377126"/>
                  <a:pt x="2289584" y="376154"/>
                  <a:pt x="2299373" y="371959"/>
                </a:cubicBezTo>
                <a:cubicBezTo>
                  <a:pt x="2307933" y="368290"/>
                  <a:pt x="2314291" y="360626"/>
                  <a:pt x="2322621" y="356461"/>
                </a:cubicBezTo>
                <a:cubicBezTo>
                  <a:pt x="2329927" y="352808"/>
                  <a:pt x="2338119" y="351295"/>
                  <a:pt x="2345868" y="348712"/>
                </a:cubicBezTo>
                <a:cubicBezTo>
                  <a:pt x="2351034" y="343546"/>
                  <a:pt x="2355102" y="336973"/>
                  <a:pt x="2361367" y="333214"/>
                </a:cubicBezTo>
                <a:cubicBezTo>
                  <a:pt x="2384255" y="319481"/>
                  <a:pt x="2390332" y="326894"/>
                  <a:pt x="2415611" y="333214"/>
                </a:cubicBezTo>
                <a:cubicBezTo>
                  <a:pt x="2423360" y="338380"/>
                  <a:pt x="2431586" y="342894"/>
                  <a:pt x="2438858" y="348712"/>
                </a:cubicBezTo>
                <a:cubicBezTo>
                  <a:pt x="2444563" y="353276"/>
                  <a:pt x="2447822" y="360943"/>
                  <a:pt x="2454357" y="364210"/>
                </a:cubicBezTo>
                <a:cubicBezTo>
                  <a:pt x="2468969" y="371516"/>
                  <a:pt x="2500851" y="379709"/>
                  <a:pt x="2500851" y="379709"/>
                </a:cubicBezTo>
                <a:cubicBezTo>
                  <a:pt x="2529265" y="377126"/>
                  <a:pt x="2558524" y="379310"/>
                  <a:pt x="2586092" y="371959"/>
                </a:cubicBezTo>
                <a:cubicBezTo>
                  <a:pt x="2628486" y="360654"/>
                  <a:pt x="2609930" y="350312"/>
                  <a:pt x="2624838" y="325465"/>
                </a:cubicBezTo>
                <a:cubicBezTo>
                  <a:pt x="2628597" y="319200"/>
                  <a:pt x="2635772" y="315671"/>
                  <a:pt x="2640336" y="309966"/>
                </a:cubicBezTo>
                <a:cubicBezTo>
                  <a:pt x="2650080" y="297787"/>
                  <a:pt x="2656944" y="279854"/>
                  <a:pt x="2671333" y="271220"/>
                </a:cubicBezTo>
                <a:cubicBezTo>
                  <a:pt x="2678337" y="267017"/>
                  <a:pt x="2686831" y="266054"/>
                  <a:pt x="2694580" y="263471"/>
                </a:cubicBezTo>
                <a:cubicBezTo>
                  <a:pt x="2699746" y="258305"/>
                  <a:pt x="2703544" y="251240"/>
                  <a:pt x="2710079" y="247973"/>
                </a:cubicBezTo>
                <a:cubicBezTo>
                  <a:pt x="2727146" y="239440"/>
                  <a:pt x="2797250" y="233202"/>
                  <a:pt x="2803068" y="232475"/>
                </a:cubicBezTo>
                <a:cubicBezTo>
                  <a:pt x="2829877" y="223539"/>
                  <a:pt x="2840080" y="216110"/>
                  <a:pt x="2872811" y="232475"/>
                </a:cubicBezTo>
                <a:cubicBezTo>
                  <a:pt x="2881141" y="236640"/>
                  <a:pt x="2883143" y="247973"/>
                  <a:pt x="2888309" y="255722"/>
                </a:cubicBezTo>
                <a:cubicBezTo>
                  <a:pt x="2880560" y="260888"/>
                  <a:pt x="2869998" y="263322"/>
                  <a:pt x="2865062" y="271220"/>
                </a:cubicBezTo>
                <a:cubicBezTo>
                  <a:pt x="2856403" y="285073"/>
                  <a:pt x="2849563" y="317715"/>
                  <a:pt x="2849563" y="317715"/>
                </a:cubicBezTo>
                <a:cubicBezTo>
                  <a:pt x="2852146" y="328047"/>
                  <a:pt x="2849226" y="341781"/>
                  <a:pt x="2857312" y="348712"/>
                </a:cubicBezTo>
                <a:cubicBezTo>
                  <a:pt x="2869716" y="359344"/>
                  <a:pt x="2887491" y="363394"/>
                  <a:pt x="2903807" y="364210"/>
                </a:cubicBezTo>
                <a:lnTo>
                  <a:pt x="3058790" y="371959"/>
                </a:lnTo>
                <a:cubicBezTo>
                  <a:pt x="3069122" y="374542"/>
                  <a:pt x="3081120" y="373519"/>
                  <a:pt x="3089787" y="379709"/>
                </a:cubicBezTo>
                <a:cubicBezTo>
                  <a:pt x="3131479" y="409489"/>
                  <a:pt x="3100386" y="403355"/>
                  <a:pt x="3120784" y="433953"/>
                </a:cubicBezTo>
                <a:cubicBezTo>
                  <a:pt x="3126863" y="443071"/>
                  <a:pt x="3136282" y="449451"/>
                  <a:pt x="3144031" y="457200"/>
                </a:cubicBezTo>
                <a:cubicBezTo>
                  <a:pt x="3146614" y="464949"/>
                  <a:pt x="3147577" y="473444"/>
                  <a:pt x="3151780" y="480448"/>
                </a:cubicBezTo>
                <a:cubicBezTo>
                  <a:pt x="3155539" y="486713"/>
                  <a:pt x="3174549" y="495219"/>
                  <a:pt x="3167279" y="495946"/>
                </a:cubicBezTo>
                <a:cubicBezTo>
                  <a:pt x="3136329" y="499041"/>
                  <a:pt x="3105286" y="490780"/>
                  <a:pt x="3074289" y="488197"/>
                </a:cubicBezTo>
                <a:lnTo>
                  <a:pt x="3027794" y="472698"/>
                </a:lnTo>
                <a:lnTo>
                  <a:pt x="3004546" y="464949"/>
                </a:lnTo>
                <a:cubicBezTo>
                  <a:pt x="2996797" y="470115"/>
                  <a:pt x="2986465" y="472699"/>
                  <a:pt x="2981299" y="480448"/>
                </a:cubicBezTo>
                <a:cubicBezTo>
                  <a:pt x="2950720" y="526318"/>
                  <a:pt x="2999645" y="502746"/>
                  <a:pt x="2950302" y="519193"/>
                </a:cubicBezTo>
                <a:cubicBezTo>
                  <a:pt x="2942553" y="516610"/>
                  <a:pt x="2933433" y="516547"/>
                  <a:pt x="2927055" y="511444"/>
                </a:cubicBezTo>
                <a:cubicBezTo>
                  <a:pt x="2919783" y="505626"/>
                  <a:pt x="2919455" y="493133"/>
                  <a:pt x="2911557" y="488197"/>
                </a:cubicBezTo>
                <a:cubicBezTo>
                  <a:pt x="2897704" y="479538"/>
                  <a:pt x="2865062" y="472698"/>
                  <a:pt x="2865062" y="472698"/>
                </a:cubicBezTo>
                <a:cubicBezTo>
                  <a:pt x="2839231" y="475281"/>
                  <a:pt x="2812953" y="475009"/>
                  <a:pt x="2787570" y="480448"/>
                </a:cubicBezTo>
                <a:cubicBezTo>
                  <a:pt x="2737132" y="491256"/>
                  <a:pt x="2771938" y="493473"/>
                  <a:pt x="2741075" y="519193"/>
                </a:cubicBezTo>
                <a:cubicBezTo>
                  <a:pt x="2732201" y="526588"/>
                  <a:pt x="2720411" y="529526"/>
                  <a:pt x="2710079" y="534692"/>
                </a:cubicBezTo>
                <a:cubicBezTo>
                  <a:pt x="2699747" y="550190"/>
                  <a:pt x="2684972" y="563516"/>
                  <a:pt x="2679082" y="581187"/>
                </a:cubicBezTo>
                <a:cubicBezTo>
                  <a:pt x="2668388" y="613269"/>
                  <a:pt x="2675864" y="597638"/>
                  <a:pt x="2655835" y="627681"/>
                </a:cubicBezTo>
                <a:cubicBezTo>
                  <a:pt x="2658418" y="640596"/>
                  <a:pt x="2660390" y="653649"/>
                  <a:pt x="2663584" y="666427"/>
                </a:cubicBezTo>
                <a:cubicBezTo>
                  <a:pt x="2665565" y="674352"/>
                  <a:pt x="2671333" y="681507"/>
                  <a:pt x="2671333" y="689675"/>
                </a:cubicBezTo>
                <a:cubicBezTo>
                  <a:pt x="2671333" y="697843"/>
                  <a:pt x="2666167" y="705173"/>
                  <a:pt x="2663584" y="712922"/>
                </a:cubicBezTo>
                <a:cubicBezTo>
                  <a:pt x="2653252" y="710339"/>
                  <a:pt x="2642788" y="708233"/>
                  <a:pt x="2632587" y="705173"/>
                </a:cubicBezTo>
                <a:cubicBezTo>
                  <a:pt x="2616939" y="700479"/>
                  <a:pt x="2586092" y="689675"/>
                  <a:pt x="2586092" y="689675"/>
                </a:cubicBezTo>
                <a:cubicBezTo>
                  <a:pt x="2578343" y="692258"/>
                  <a:pt x="2569849" y="693222"/>
                  <a:pt x="2562845" y="697424"/>
                </a:cubicBezTo>
                <a:cubicBezTo>
                  <a:pt x="2540302" y="710950"/>
                  <a:pt x="2539577" y="736231"/>
                  <a:pt x="2531848" y="759417"/>
                </a:cubicBezTo>
                <a:lnTo>
                  <a:pt x="2524099" y="782665"/>
                </a:lnTo>
                <a:lnTo>
                  <a:pt x="2516350" y="805912"/>
                </a:lnTo>
                <a:lnTo>
                  <a:pt x="2508601" y="829159"/>
                </a:lnTo>
                <a:cubicBezTo>
                  <a:pt x="2513767" y="834325"/>
                  <a:pt x="2518394" y="840094"/>
                  <a:pt x="2524099" y="844658"/>
                </a:cubicBezTo>
                <a:cubicBezTo>
                  <a:pt x="2572988" y="883771"/>
                  <a:pt x="2525413" y="838225"/>
                  <a:pt x="2562845" y="875654"/>
                </a:cubicBezTo>
                <a:cubicBezTo>
                  <a:pt x="2565428" y="883403"/>
                  <a:pt x="2576370" y="893126"/>
                  <a:pt x="2570594" y="898902"/>
                </a:cubicBezTo>
                <a:cubicBezTo>
                  <a:pt x="2559042" y="910454"/>
                  <a:pt x="2524099" y="914400"/>
                  <a:pt x="2524099" y="914400"/>
                </a:cubicBezTo>
                <a:cubicBezTo>
                  <a:pt x="2487936" y="968644"/>
                  <a:pt x="2508600" y="950563"/>
                  <a:pt x="2469855" y="976393"/>
                </a:cubicBezTo>
                <a:cubicBezTo>
                  <a:pt x="2451867" y="1030360"/>
                  <a:pt x="2474974" y="972589"/>
                  <a:pt x="2446607" y="1015139"/>
                </a:cubicBezTo>
                <a:cubicBezTo>
                  <a:pt x="2440199" y="1024751"/>
                  <a:pt x="2439277" y="1037968"/>
                  <a:pt x="2431109" y="1046136"/>
                </a:cubicBezTo>
                <a:cubicBezTo>
                  <a:pt x="2425333" y="1051912"/>
                  <a:pt x="2415168" y="1050232"/>
                  <a:pt x="2407862" y="1053885"/>
                </a:cubicBezTo>
                <a:cubicBezTo>
                  <a:pt x="2347774" y="1083928"/>
                  <a:pt x="2419798" y="1057655"/>
                  <a:pt x="2361367" y="1077132"/>
                </a:cubicBezTo>
                <a:cubicBezTo>
                  <a:pt x="2343558" y="1130558"/>
                  <a:pt x="2357419" y="1112075"/>
                  <a:pt x="2330370" y="1139126"/>
                </a:cubicBezTo>
                <a:cubicBezTo>
                  <a:pt x="2327787" y="1146875"/>
                  <a:pt x="2327724" y="1155995"/>
                  <a:pt x="2322621" y="1162373"/>
                </a:cubicBezTo>
                <a:cubicBezTo>
                  <a:pt x="2287860" y="1205824"/>
                  <a:pt x="2280159" y="1208763"/>
                  <a:pt x="2245129" y="1232115"/>
                </a:cubicBezTo>
                <a:cubicBezTo>
                  <a:pt x="2242546" y="1239864"/>
                  <a:pt x="2239361" y="1247438"/>
                  <a:pt x="2237380" y="1255363"/>
                </a:cubicBezTo>
                <a:cubicBezTo>
                  <a:pt x="2234186" y="1268141"/>
                  <a:pt x="2238063" y="1283991"/>
                  <a:pt x="2229631" y="1294109"/>
                </a:cubicBezTo>
                <a:cubicBezTo>
                  <a:pt x="2222813" y="1302291"/>
                  <a:pt x="2208967" y="1299275"/>
                  <a:pt x="2198635" y="1301858"/>
                </a:cubicBezTo>
                <a:cubicBezTo>
                  <a:pt x="2193469" y="1307024"/>
                  <a:pt x="2189671" y="1314089"/>
                  <a:pt x="2183136" y="1317356"/>
                </a:cubicBezTo>
                <a:cubicBezTo>
                  <a:pt x="2173610" y="1322119"/>
                  <a:pt x="2162380" y="1322179"/>
                  <a:pt x="2152140" y="1325105"/>
                </a:cubicBezTo>
                <a:cubicBezTo>
                  <a:pt x="2144286" y="1327349"/>
                  <a:pt x="2136641" y="1330271"/>
                  <a:pt x="2128892" y="1332854"/>
                </a:cubicBezTo>
                <a:cubicBezTo>
                  <a:pt x="2126309" y="1340603"/>
                  <a:pt x="2121143" y="1347934"/>
                  <a:pt x="2121143" y="1356102"/>
                </a:cubicBezTo>
                <a:cubicBezTo>
                  <a:pt x="2121143" y="1366016"/>
                  <a:pt x="2134122" y="1428746"/>
                  <a:pt x="2136641" y="1441343"/>
                </a:cubicBezTo>
                <a:cubicBezTo>
                  <a:pt x="2148918" y="1429066"/>
                  <a:pt x="2155268" y="1418095"/>
                  <a:pt x="2175387" y="1418095"/>
                </a:cubicBezTo>
                <a:cubicBezTo>
                  <a:pt x="2183555" y="1418095"/>
                  <a:pt x="2190886" y="1423261"/>
                  <a:pt x="2198635" y="1425844"/>
                </a:cubicBezTo>
                <a:cubicBezTo>
                  <a:pt x="2196052" y="1474922"/>
                  <a:pt x="2197525" y="1524383"/>
                  <a:pt x="2190885" y="1573078"/>
                </a:cubicBezTo>
                <a:cubicBezTo>
                  <a:pt x="2189627" y="1582306"/>
                  <a:pt x="2184223" y="1593381"/>
                  <a:pt x="2175387" y="1596326"/>
                </a:cubicBezTo>
                <a:cubicBezTo>
                  <a:pt x="2170523" y="1597947"/>
                  <a:pt x="2128374" y="1583237"/>
                  <a:pt x="2121143" y="1580827"/>
                </a:cubicBezTo>
                <a:cubicBezTo>
                  <a:pt x="2115977" y="1573078"/>
                  <a:pt x="2111463" y="1564852"/>
                  <a:pt x="2105645" y="1557580"/>
                </a:cubicBezTo>
                <a:cubicBezTo>
                  <a:pt x="2101081" y="1551875"/>
                  <a:pt x="2095312" y="1536915"/>
                  <a:pt x="2090146" y="1542081"/>
                </a:cubicBezTo>
                <a:cubicBezTo>
                  <a:pt x="2078594" y="1553633"/>
                  <a:pt x="2079814" y="1573078"/>
                  <a:pt x="2074648" y="1588576"/>
                </a:cubicBezTo>
                <a:cubicBezTo>
                  <a:pt x="2072338" y="1595507"/>
                  <a:pt x="2064855" y="1599511"/>
                  <a:pt x="2059150" y="1604075"/>
                </a:cubicBezTo>
                <a:cubicBezTo>
                  <a:pt x="2051877" y="1609893"/>
                  <a:pt x="2044413" y="1615791"/>
                  <a:pt x="2035902" y="1619573"/>
                </a:cubicBezTo>
                <a:cubicBezTo>
                  <a:pt x="2020973" y="1626208"/>
                  <a:pt x="1989407" y="1635071"/>
                  <a:pt x="1989407" y="1635071"/>
                </a:cubicBezTo>
                <a:cubicBezTo>
                  <a:pt x="1981658" y="1645403"/>
                  <a:pt x="1975292" y="1656936"/>
                  <a:pt x="1966160" y="1666068"/>
                </a:cubicBezTo>
                <a:cubicBezTo>
                  <a:pt x="1925875" y="1706353"/>
                  <a:pt x="1958093" y="1658715"/>
                  <a:pt x="1927414" y="1697065"/>
                </a:cubicBezTo>
                <a:cubicBezTo>
                  <a:pt x="1897801" y="1734082"/>
                  <a:pt x="1923267" y="1705361"/>
                  <a:pt x="1904167" y="1743559"/>
                </a:cubicBezTo>
                <a:cubicBezTo>
                  <a:pt x="1900002" y="1751889"/>
                  <a:pt x="1893834" y="1759058"/>
                  <a:pt x="1888668" y="1766807"/>
                </a:cubicBezTo>
                <a:cubicBezTo>
                  <a:pt x="1875211" y="1807177"/>
                  <a:pt x="1889733" y="1775162"/>
                  <a:pt x="1865421" y="1805553"/>
                </a:cubicBezTo>
                <a:cubicBezTo>
                  <a:pt x="1859603" y="1812825"/>
                  <a:pt x="1855984" y="1821729"/>
                  <a:pt x="1849923" y="1828800"/>
                </a:cubicBezTo>
                <a:cubicBezTo>
                  <a:pt x="1840414" y="1839894"/>
                  <a:pt x="1818926" y="1859797"/>
                  <a:pt x="1818926" y="1859797"/>
                </a:cubicBezTo>
                <a:cubicBezTo>
                  <a:pt x="1816343" y="1867546"/>
                  <a:pt x="1813158" y="1875120"/>
                  <a:pt x="1811177" y="1883044"/>
                </a:cubicBezTo>
                <a:cubicBezTo>
                  <a:pt x="1807983" y="1895822"/>
                  <a:pt x="1808616" y="1909684"/>
                  <a:pt x="1803428" y="1921790"/>
                </a:cubicBezTo>
                <a:cubicBezTo>
                  <a:pt x="1800550" y="1928505"/>
                  <a:pt x="1793095" y="1932122"/>
                  <a:pt x="1787929" y="1937288"/>
                </a:cubicBezTo>
                <a:cubicBezTo>
                  <a:pt x="1790512" y="1957952"/>
                  <a:pt x="1791954" y="1978792"/>
                  <a:pt x="1795679" y="1999281"/>
                </a:cubicBezTo>
                <a:cubicBezTo>
                  <a:pt x="1797140" y="2007318"/>
                  <a:pt x="1803428" y="2014361"/>
                  <a:pt x="1803428" y="2022529"/>
                </a:cubicBezTo>
                <a:cubicBezTo>
                  <a:pt x="1803428" y="2035700"/>
                  <a:pt x="1798874" y="2048497"/>
                  <a:pt x="1795679" y="2061275"/>
                </a:cubicBezTo>
                <a:cubicBezTo>
                  <a:pt x="1793698" y="2069199"/>
                  <a:pt x="1791896" y="2077382"/>
                  <a:pt x="1787929" y="2084522"/>
                </a:cubicBezTo>
                <a:cubicBezTo>
                  <a:pt x="1778883" y="2100804"/>
                  <a:pt x="1756933" y="2131017"/>
                  <a:pt x="1756933" y="2131017"/>
                </a:cubicBezTo>
                <a:cubicBezTo>
                  <a:pt x="1739125" y="2184443"/>
                  <a:pt x="1752987" y="2165961"/>
                  <a:pt x="1725936" y="2193010"/>
                </a:cubicBezTo>
                <a:cubicBezTo>
                  <a:pt x="1723353" y="2200759"/>
                  <a:pt x="1720336" y="2208377"/>
                  <a:pt x="1718187" y="2216258"/>
                </a:cubicBezTo>
                <a:cubicBezTo>
                  <a:pt x="1712583" y="2236808"/>
                  <a:pt x="1709425" y="2258044"/>
                  <a:pt x="1702689" y="2278251"/>
                </a:cubicBezTo>
                <a:cubicBezTo>
                  <a:pt x="1700106" y="2286000"/>
                  <a:pt x="1699143" y="2294494"/>
                  <a:pt x="1694940" y="2301498"/>
                </a:cubicBezTo>
                <a:cubicBezTo>
                  <a:pt x="1691181" y="2307763"/>
                  <a:pt x="1684607" y="2311831"/>
                  <a:pt x="1679441" y="2316997"/>
                </a:cubicBezTo>
                <a:cubicBezTo>
                  <a:pt x="1676858" y="2324746"/>
                  <a:pt x="1675345" y="2332938"/>
                  <a:pt x="1671692" y="2340244"/>
                </a:cubicBezTo>
                <a:cubicBezTo>
                  <a:pt x="1662097" y="2359434"/>
                  <a:pt x="1652874" y="2370133"/>
                  <a:pt x="1632946" y="2378990"/>
                </a:cubicBezTo>
                <a:cubicBezTo>
                  <a:pt x="1618017" y="2385625"/>
                  <a:pt x="1586451" y="2394488"/>
                  <a:pt x="1586451" y="2394488"/>
                </a:cubicBezTo>
                <a:cubicBezTo>
                  <a:pt x="1565787" y="2391905"/>
                  <a:pt x="1544947" y="2390464"/>
                  <a:pt x="1524458" y="2386739"/>
                </a:cubicBezTo>
                <a:cubicBezTo>
                  <a:pt x="1516422" y="2385278"/>
                  <a:pt x="1509329" y="2378088"/>
                  <a:pt x="1501211" y="2378990"/>
                </a:cubicBezTo>
                <a:cubicBezTo>
                  <a:pt x="1484974" y="2380794"/>
                  <a:pt x="1454716" y="2394488"/>
                  <a:pt x="1454716" y="2394488"/>
                </a:cubicBezTo>
                <a:cubicBezTo>
                  <a:pt x="1452233" y="2404419"/>
                  <a:pt x="1444777" y="2437615"/>
                  <a:pt x="1439218" y="2448732"/>
                </a:cubicBezTo>
                <a:cubicBezTo>
                  <a:pt x="1435053" y="2457062"/>
                  <a:pt x="1428885" y="2464231"/>
                  <a:pt x="1423719" y="2471980"/>
                </a:cubicBezTo>
                <a:cubicBezTo>
                  <a:pt x="1421136" y="2479729"/>
                  <a:pt x="1414368" y="2487217"/>
                  <a:pt x="1415970" y="2495227"/>
                </a:cubicBezTo>
                <a:cubicBezTo>
                  <a:pt x="1420105" y="2515905"/>
                  <a:pt x="1461577" y="2516748"/>
                  <a:pt x="1470214" y="2518475"/>
                </a:cubicBezTo>
                <a:cubicBezTo>
                  <a:pt x="1475380" y="2526224"/>
                  <a:pt x="1484181" y="2532536"/>
                  <a:pt x="1485712" y="2541722"/>
                </a:cubicBezTo>
                <a:cubicBezTo>
                  <a:pt x="1487055" y="2549779"/>
                  <a:pt x="1481930" y="2557829"/>
                  <a:pt x="1477963" y="2564970"/>
                </a:cubicBezTo>
                <a:cubicBezTo>
                  <a:pt x="1468917" y="2581253"/>
                  <a:pt x="1462465" y="2601133"/>
                  <a:pt x="1446967" y="2611465"/>
                </a:cubicBezTo>
                <a:lnTo>
                  <a:pt x="1400472" y="2642461"/>
                </a:lnTo>
                <a:cubicBezTo>
                  <a:pt x="1395306" y="2650210"/>
                  <a:pt x="1389138" y="2657379"/>
                  <a:pt x="1384973" y="2665709"/>
                </a:cubicBezTo>
                <a:cubicBezTo>
                  <a:pt x="1381320" y="2673015"/>
                  <a:pt x="1382327" y="2682578"/>
                  <a:pt x="1377224" y="2688956"/>
                </a:cubicBezTo>
                <a:cubicBezTo>
                  <a:pt x="1366300" y="2702611"/>
                  <a:pt x="1346043" y="2707099"/>
                  <a:pt x="1330729" y="2712204"/>
                </a:cubicBezTo>
                <a:cubicBezTo>
                  <a:pt x="1325563" y="2707038"/>
                  <a:pt x="1322537" y="2696705"/>
                  <a:pt x="1315231" y="2696705"/>
                </a:cubicBezTo>
                <a:cubicBezTo>
                  <a:pt x="1307925" y="2696705"/>
                  <a:pt x="1304297" y="2706499"/>
                  <a:pt x="1299733" y="2712204"/>
                </a:cubicBezTo>
                <a:cubicBezTo>
                  <a:pt x="1282566" y="2733664"/>
                  <a:pt x="1284671" y="2734144"/>
                  <a:pt x="1276485" y="2758698"/>
                </a:cubicBezTo>
                <a:cubicBezTo>
                  <a:pt x="1279068" y="2771613"/>
                  <a:pt x="1279047" y="2785338"/>
                  <a:pt x="1284235" y="2797444"/>
                </a:cubicBezTo>
                <a:cubicBezTo>
                  <a:pt x="1287113" y="2804159"/>
                  <a:pt x="1298700" y="2805710"/>
                  <a:pt x="1299733" y="2812943"/>
                </a:cubicBezTo>
                <a:cubicBezTo>
                  <a:pt x="1300374" y="2817429"/>
                  <a:pt x="1289952" y="2865408"/>
                  <a:pt x="1284235" y="2874936"/>
                </a:cubicBezTo>
                <a:cubicBezTo>
                  <a:pt x="1280476" y="2881201"/>
                  <a:pt x="1273902" y="2885268"/>
                  <a:pt x="1268736" y="2890434"/>
                </a:cubicBezTo>
                <a:cubicBezTo>
                  <a:pt x="1261236" y="2912934"/>
                  <a:pt x="1261876" y="2917811"/>
                  <a:pt x="1245489" y="2936929"/>
                </a:cubicBezTo>
                <a:cubicBezTo>
                  <a:pt x="1235980" y="2948023"/>
                  <a:pt x="1214492" y="2967926"/>
                  <a:pt x="1214492" y="2967926"/>
                </a:cubicBezTo>
                <a:cubicBezTo>
                  <a:pt x="1211101" y="2991663"/>
                  <a:pt x="1213981" y="3027229"/>
                  <a:pt x="1191245" y="3045417"/>
                </a:cubicBezTo>
                <a:cubicBezTo>
                  <a:pt x="1184866" y="3050520"/>
                  <a:pt x="1175746" y="3050583"/>
                  <a:pt x="1167997" y="3053166"/>
                </a:cubicBezTo>
                <a:cubicBezTo>
                  <a:pt x="1149916" y="3050583"/>
                  <a:pt x="1130444" y="3052835"/>
                  <a:pt x="1113753" y="3045417"/>
                </a:cubicBezTo>
                <a:cubicBezTo>
                  <a:pt x="1059810" y="3021443"/>
                  <a:pt x="1144499" y="3010609"/>
                  <a:pt x="1067258" y="3029919"/>
                </a:cubicBezTo>
                <a:cubicBezTo>
                  <a:pt x="1069841" y="3050583"/>
                  <a:pt x="1064514" y="3073924"/>
                  <a:pt x="1075007" y="3091912"/>
                </a:cubicBezTo>
                <a:cubicBezTo>
                  <a:pt x="1084392" y="3108001"/>
                  <a:pt x="1121502" y="3122909"/>
                  <a:pt x="1121502" y="3122909"/>
                </a:cubicBezTo>
                <a:lnTo>
                  <a:pt x="1137001" y="3169404"/>
                </a:lnTo>
                <a:lnTo>
                  <a:pt x="1144750" y="3192651"/>
                </a:lnTo>
                <a:cubicBezTo>
                  <a:pt x="1139634" y="3218231"/>
                  <a:pt x="1144059" y="3233361"/>
                  <a:pt x="1121502" y="3246895"/>
                </a:cubicBezTo>
                <a:cubicBezTo>
                  <a:pt x="1114498" y="3251097"/>
                  <a:pt x="1106004" y="3252061"/>
                  <a:pt x="1098255" y="3254644"/>
                </a:cubicBezTo>
                <a:cubicBezTo>
                  <a:pt x="1074899" y="3278002"/>
                  <a:pt x="1087298" y="3274199"/>
                  <a:pt x="1044011" y="3262393"/>
                </a:cubicBezTo>
                <a:cubicBezTo>
                  <a:pt x="1028250" y="3258094"/>
                  <a:pt x="997516" y="3246895"/>
                  <a:pt x="997516" y="3246895"/>
                </a:cubicBezTo>
                <a:cubicBezTo>
                  <a:pt x="988612" y="3220182"/>
                  <a:pt x="995542" y="3229424"/>
                  <a:pt x="982018" y="321589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10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FBF6CE-DA4E-4752-98D1-700215C9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738"/>
            <a:ext cx="10515600" cy="1115780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+mn-lt"/>
              </a:rPr>
              <a:t>URBANA AGLOMERACIJA RIJEKA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2A2F77E8-58B6-43D3-9DCB-5A0050CE3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76" y="1357518"/>
            <a:ext cx="7586648" cy="5364000"/>
          </a:xfrm>
        </p:spPr>
      </p:pic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5C19383-1CA8-45BB-80F1-E1A8CF11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83A1-E79E-4870-8088-C8CC384D3A4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37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+mn-lt"/>
              </a:rPr>
              <a:t>O OPATIJI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76436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11 659 stanovnika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80,92 km</a:t>
            </a:r>
            <a:r>
              <a:rPr lang="hr-HR" sz="3200" baseline="30000" dirty="0">
                <a:solidFill>
                  <a:schemeClr val="bg1"/>
                </a:solidFill>
              </a:rPr>
              <a:t>2 </a:t>
            </a:r>
            <a:r>
              <a:rPr lang="hr-HR" sz="3200" dirty="0">
                <a:solidFill>
                  <a:schemeClr val="bg1"/>
                </a:solidFill>
              </a:rPr>
              <a:t>,kopneni dio 66,27 km</a:t>
            </a:r>
            <a:r>
              <a:rPr lang="hr-HR" sz="3200" baseline="30000" dirty="0">
                <a:solidFill>
                  <a:schemeClr val="bg1"/>
                </a:solidFill>
              </a:rPr>
              <a:t>2</a:t>
            </a:r>
            <a:r>
              <a:rPr lang="hr-HR" sz="3200" dirty="0">
                <a:solidFill>
                  <a:schemeClr val="bg1"/>
                </a:solidFill>
              </a:rPr>
              <a:t>, morski akvatorij 13,27 km</a:t>
            </a:r>
            <a:r>
              <a:rPr lang="hr-HR" sz="3200" baseline="30000" dirty="0">
                <a:solidFill>
                  <a:schemeClr val="bg1"/>
                </a:solidFill>
              </a:rPr>
              <a:t>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Na obalno područje Opatije, </a:t>
            </a:r>
            <a:r>
              <a:rPr lang="hr-HR" sz="3200" dirty="0" err="1">
                <a:solidFill>
                  <a:schemeClr val="bg1"/>
                </a:solidFill>
              </a:rPr>
              <a:t>Ičića</a:t>
            </a:r>
            <a:r>
              <a:rPr lang="hr-HR" sz="3200" dirty="0">
                <a:solidFill>
                  <a:schemeClr val="bg1"/>
                </a:solidFill>
              </a:rPr>
              <a:t> i Ike otpada 6,4 km</a:t>
            </a:r>
            <a:r>
              <a:rPr lang="hr-HR" sz="3200" baseline="30000" dirty="0">
                <a:solidFill>
                  <a:schemeClr val="bg1"/>
                </a:solidFill>
              </a:rPr>
              <a:t>2</a:t>
            </a:r>
            <a:endParaRPr lang="hr-HR" sz="3200" dirty="0">
              <a:solidFill>
                <a:schemeClr val="bg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10 naselja (Opatija, </a:t>
            </a:r>
            <a:r>
              <a:rPr lang="hr-HR" sz="3200" dirty="0" err="1">
                <a:solidFill>
                  <a:schemeClr val="bg1"/>
                </a:solidFill>
              </a:rPr>
              <a:t>Pobri</a:t>
            </a:r>
            <a:r>
              <a:rPr lang="hr-HR" sz="3200" dirty="0">
                <a:solidFill>
                  <a:schemeClr val="bg1"/>
                </a:solidFill>
              </a:rPr>
              <a:t>, </a:t>
            </a:r>
            <a:r>
              <a:rPr lang="hr-HR" sz="3200" dirty="0" err="1">
                <a:solidFill>
                  <a:schemeClr val="bg1"/>
                </a:solidFill>
              </a:rPr>
              <a:t>Ičići</a:t>
            </a:r>
            <a:r>
              <a:rPr lang="hr-HR" sz="3200" dirty="0">
                <a:solidFill>
                  <a:schemeClr val="bg1"/>
                </a:solidFill>
              </a:rPr>
              <a:t>, Ika, Poljane, </a:t>
            </a:r>
            <a:r>
              <a:rPr lang="hr-HR" sz="3200" dirty="0" err="1">
                <a:solidFill>
                  <a:schemeClr val="bg1"/>
                </a:solidFill>
              </a:rPr>
              <a:t>Oprić</a:t>
            </a:r>
            <a:r>
              <a:rPr lang="hr-HR" sz="3200" dirty="0">
                <a:solidFill>
                  <a:schemeClr val="bg1"/>
                </a:solidFill>
              </a:rPr>
              <a:t>, </a:t>
            </a:r>
            <a:r>
              <a:rPr lang="hr-HR" sz="3200" dirty="0" err="1">
                <a:solidFill>
                  <a:schemeClr val="bg1"/>
                </a:solidFill>
              </a:rPr>
              <a:t>Dobreć</a:t>
            </a:r>
            <a:r>
              <a:rPr lang="hr-HR" sz="3200" dirty="0">
                <a:solidFill>
                  <a:schemeClr val="bg1"/>
                </a:solidFill>
              </a:rPr>
              <a:t>, Veprinac, Vela i Mala Učka)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15 mjesnih odbora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</a:rPr>
              <a:t>Indeks razvijenosti 131,56 % </a:t>
            </a:r>
            <a:r>
              <a:rPr lang="hr-HR" sz="2800" dirty="0">
                <a:solidFill>
                  <a:schemeClr val="bg1"/>
                </a:solidFill>
              </a:rPr>
              <a:t>( u V. skupini, indeks razvijenosti veći od 125% prosjeka RH)</a:t>
            </a:r>
          </a:p>
        </p:txBody>
      </p:sp>
    </p:spTree>
    <p:extLst>
      <p:ext uri="{BB962C8B-B14F-4D97-AF65-F5344CB8AC3E}">
        <p14:creationId xmlns:p14="http://schemas.microsoft.com/office/powerpoint/2010/main" val="1488939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Overr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 Opatija Presentation template.potx" id="{D162A02A-2929-4D25-B16C-E0A7735F0336}" vid="{8D9D0A12-4574-4B3D-AB37-F505208B1E8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 Opatija Presentation template.potx" id="{D162A02A-2929-4D25-B16C-E0A7735F0336}" vid="{8D9D0A12-4574-4B3D-AB37-F505208B1E8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 Opatija Presentation template.potx" id="{D162A02A-2929-4D25-B16C-E0A7735F0336}" vid="{8D9D0A12-4574-4B3D-AB37-F505208B1E8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 Opatija Presentation template.potx" id="{D162A02A-2929-4D25-B16C-E0A7735F0336}" vid="{8D9D0A12-4574-4B3D-AB37-F505208B1E8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 Opatija Presentation template.potx" id="{D162A02A-2929-4D25-B16C-E0A7735F0336}" vid="{8D9D0A12-4574-4B3D-AB37-F505208B1E8A}"/>
    </a:ext>
  </a:extLst>
</a:theme>
</file>

<file path=ppt/theme/theme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pulent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80000"/>
            </a:schemeClr>
            <a:schemeClr val="phClr">
              <a:tint val="500"/>
              <a:satMod val="150000"/>
            </a:schemeClr>
          </a:duotone>
        </a:blip>
        <a:tile tx="0" ty="0" sx="50000" sy="50000" flip="none" algn="tl"/>
      </a:blip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702EBD3-6962-469B-9C86-DA284782B82B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1FDAA62-A9AE-4D2D-8A61-98E65DB13A5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076425C-6516-416F-ACF4-94214D7124C0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85AF3CD-4F11-49FD-B6EB-0C383471C1C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24DCAF1-949C-44D5-A716-2C93DB90FAD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4053</TotalTime>
  <Words>2436</Words>
  <Application>Microsoft Office PowerPoint</Application>
  <PresentationFormat>Široki zaslon</PresentationFormat>
  <Paragraphs>387</Paragraphs>
  <Slides>53</Slides>
  <Notes>45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5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53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3_Office Theme</vt:lpstr>
      <vt:lpstr>4_Office Theme</vt:lpstr>
      <vt:lpstr>6_Office Theme</vt:lpstr>
      <vt:lpstr>Grafikon</vt:lpstr>
      <vt:lpstr>      DOBRO DOŠLI!!! </vt:lpstr>
      <vt:lpstr>UPRAVLJANJE GRADOM </vt:lpstr>
      <vt:lpstr>ŠTO JE GRAD OPATIJA?</vt:lpstr>
      <vt:lpstr>STRUKTURA GRADOVA (128) PO BROJU STANOVNIKA</vt:lpstr>
      <vt:lpstr>                STRUKTURA OPĆINA (428)                 PO BROJU STANOVNIKA</vt:lpstr>
      <vt:lpstr>PowerPoint prezentacija</vt:lpstr>
      <vt:lpstr>PowerPoint prezentacija</vt:lpstr>
      <vt:lpstr>URBANA AGLOMERACIJA RIJEKA</vt:lpstr>
      <vt:lpstr>O OPATIJI</vt:lpstr>
      <vt:lpstr>PowerPoint prezentacija</vt:lpstr>
      <vt:lpstr> </vt:lpstr>
      <vt:lpstr>Opatija je zdravi grad  i grad prijatelj djece </vt:lpstr>
      <vt:lpstr>  REGISTRIRANA KULTURNA DOBRA</vt:lpstr>
      <vt:lpstr> </vt:lpstr>
      <vt:lpstr> PRIZNANJA</vt:lpstr>
      <vt:lpstr>TIJELA GRADA</vt:lpstr>
      <vt:lpstr>Gradsko vijeće</vt:lpstr>
      <vt:lpstr>SAMOUPRAVNI DJELOKRUG GRADA</vt:lpstr>
      <vt:lpstr>PowerPoint prezentacija</vt:lpstr>
      <vt:lpstr>GRADONAČELNIK – IZVRŠNO TIJELO</vt:lpstr>
      <vt:lpstr> GRADONAČELNIK ŠERIF ILI DON QUIOTE?</vt:lpstr>
      <vt:lpstr> KAKO SE FINANCIRAJU AKTIVNOSTI GRADA?</vt:lpstr>
      <vt:lpstr>Što je Proračun?</vt:lpstr>
      <vt:lpstr>Kako se donosi proračun?</vt:lpstr>
      <vt:lpstr>VAŽNO JE ZNATI!</vt:lpstr>
      <vt:lpstr>PRORAČUN GRADA ZA 2018.   prihodi poslovanja 147.848.196  </vt:lpstr>
      <vt:lpstr>PRORAČUN GRADA ZA 2018. – 214.667.671 kuna</vt:lpstr>
      <vt:lpstr>PowerPoint prezentacija</vt:lpstr>
      <vt:lpstr>PRIHODI I RASHODI PRORAČUNA</vt:lpstr>
      <vt:lpstr>ULAGANJA U IZGRADNJU VODOOPSKBRE I ODVODNJE</vt:lpstr>
      <vt:lpstr>PowerPoint prezentacija</vt:lpstr>
      <vt:lpstr>SPORTSKA DVORANA  „MARINO CVETKOVIĆ”</vt:lpstr>
      <vt:lpstr> CENTAR GERVAIS</vt:lpstr>
      <vt:lpstr>STANOVI IZ PROGRAMA POS-a</vt:lpstr>
      <vt:lpstr>PowerPoint prezentacija</vt:lpstr>
      <vt:lpstr> PRIPREMA TURISTIČKE SEZONE – PLAŽE, OBALNI PUT</vt:lpstr>
      <vt:lpstr> Obnova voznog parka Komunalca, Parkova,         Dobrovoljnog vatrogasnog društva Opatija</vt:lpstr>
      <vt:lpstr>STIPENDIJE I PROGRAM POTICANJA ZAPOŠLJAVANJA MLADIH</vt:lpstr>
      <vt:lpstr> Manifestacije</vt:lpstr>
      <vt:lpstr>RAZVOJNI PROJEKTI </vt:lpstr>
      <vt:lpstr> DJEČJI VRTIĆ NA PUNTA KOLOVI  </vt:lpstr>
      <vt:lpstr>     </vt:lpstr>
      <vt:lpstr>POVOLJNO INVESTICIJSKO OKRUŽENJE</vt:lpstr>
      <vt:lpstr>POVOLJNO INVESTICIJSKO OKRUŽENJE</vt:lpstr>
      <vt:lpstr>EU FONDOVI I NACIONALNA SREDSTVA</vt:lpstr>
      <vt:lpstr>EU FONDOVI I NACIONALNA SREDSTVA </vt:lpstr>
      <vt:lpstr>EU FONDOVI I NACIONALNA SREDSTVA</vt:lpstr>
      <vt:lpstr>Godišnja iskorištenost smještajnih kapaciteta i prosječna godišnja iskorištenost za prvih 20 top destinacija </vt:lpstr>
      <vt:lpstr>NAGRADE I PRIZNANJA 2017.</vt:lpstr>
      <vt:lpstr>NAGRADE I PRIZNANJA 2017.</vt:lpstr>
      <vt:lpstr>NAGRADE I PRIZNANJA 2017.</vt:lpstr>
      <vt:lpstr>PORUKA</vt:lpstr>
      <vt:lpstr>HVALA NA PAŽNJI!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 Opatija</dc:creator>
  <cp:lastModifiedBy>User</cp:lastModifiedBy>
  <cp:revision>216</cp:revision>
  <cp:lastPrinted>2015-09-25T11:09:26Z</cp:lastPrinted>
  <dcterms:created xsi:type="dcterms:W3CDTF">2015-05-22T10:41:17Z</dcterms:created>
  <dcterms:modified xsi:type="dcterms:W3CDTF">2017-12-04T20:28:23Z</dcterms:modified>
</cp:coreProperties>
</file>