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8" r:id="rId3"/>
    <p:sldId id="272" r:id="rId4"/>
    <p:sldId id="270" r:id="rId5"/>
    <p:sldId id="271" r:id="rId6"/>
    <p:sldId id="279" r:id="rId7"/>
    <p:sldId id="273" r:id="rId8"/>
    <p:sldId id="274" r:id="rId9"/>
    <p:sldId id="276" r:id="rId10"/>
    <p:sldId id="277" r:id="rId11"/>
    <p:sldId id="275" r:id="rId12"/>
    <p:sldId id="280" r:id="rId13"/>
    <p:sldId id="261" r:id="rId14"/>
    <p:sldId id="281" r:id="rId15"/>
  </p:sldIdLst>
  <p:sldSz cx="9144000" cy="6858000" type="screen4x3"/>
  <p:notesSz cx="6797675" cy="99298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68" autoAdjust="0"/>
  </p:normalViewPr>
  <p:slideViewPr>
    <p:cSldViewPr>
      <p:cViewPr>
        <p:scale>
          <a:sx n="95" d="100"/>
          <a:sy n="95" d="100"/>
        </p:scale>
        <p:origin x="-1254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CBBA3-220A-4BFE-89DF-E0B4090CF44F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8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C69CB-099C-4B8B-948D-E37DC89393A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85537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600" dirty="0" smtClean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C69CB-099C-4B8B-948D-E37DC89393AE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35767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 smtClean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C69CB-099C-4B8B-948D-E37DC89393AE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57017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600" dirty="0" smtClean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C69CB-099C-4B8B-948D-E37DC89393AE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99703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600" dirty="0" smtClean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C69CB-099C-4B8B-948D-E37DC89393AE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7685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600" dirty="0" smtClean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C69CB-099C-4B8B-948D-E37DC89393AE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21979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C69CB-099C-4B8B-948D-E37DC89393AE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9672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8345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08096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5282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3760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349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19656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5129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3751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7851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8525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36737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5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3A7F6-0C34-41AF-97FB-ECD8558EB0C5}" type="datetimeFigureOut">
              <a:rPr lang="hr-HR" smtClean="0"/>
              <a:t>25.3.2014.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8AA48-6FAE-4465-A979-6F61CD594CC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6367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58744" y="2574486"/>
            <a:ext cx="7772400" cy="936104"/>
          </a:xfrm>
        </p:spPr>
        <p:txBody>
          <a:bodyPr>
            <a:normAutofit fontScale="90000"/>
          </a:bodyPr>
          <a:lstStyle/>
          <a:p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dirty="0" smtClean="0"/>
              <a:t/>
            </a:r>
            <a:br>
              <a:rPr lang="hr-HR" dirty="0" smtClean="0"/>
            </a:br>
            <a:endParaRPr lang="hr-HR" sz="27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539552" y="2636912"/>
            <a:ext cx="8064896" cy="338437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hr-HR" dirty="0" smtClean="0">
                <a:solidFill>
                  <a:schemeClr val="tx1"/>
                </a:solidFill>
              </a:rPr>
              <a:t>INFORMACIJA S KRONOLOGIJOM ZBIVANJA KOJA SU PRETHODILA NADOGRADNJI HOTELA KVARNER</a:t>
            </a:r>
          </a:p>
          <a:p>
            <a:r>
              <a:rPr lang="hr-HR" dirty="0" smtClean="0">
                <a:solidFill>
                  <a:schemeClr val="tx1"/>
                </a:solidFill>
              </a:rPr>
              <a:t>ILI </a:t>
            </a:r>
          </a:p>
          <a:p>
            <a:r>
              <a:rPr lang="hr-HR" dirty="0" smtClean="0">
                <a:solidFill>
                  <a:schemeClr val="tx1"/>
                </a:solidFill>
              </a:rPr>
              <a:t>LOV NA VJEŠTICE</a:t>
            </a:r>
          </a:p>
          <a:p>
            <a:endParaRPr lang="hr-HR" dirty="0"/>
          </a:p>
          <a:p>
            <a:pPr>
              <a:lnSpc>
                <a:spcPct val="90000"/>
              </a:lnSpc>
            </a:pPr>
            <a:r>
              <a:rPr lang="hr-HR" altLang="sr-Latn-RS" sz="2600" dirty="0">
                <a:solidFill>
                  <a:schemeClr val="tx1"/>
                </a:solidFill>
              </a:rPr>
              <a:t>8. sjednica Gradskog vijeća Grada Opatije</a:t>
            </a:r>
          </a:p>
          <a:p>
            <a:pPr>
              <a:lnSpc>
                <a:spcPct val="90000"/>
              </a:lnSpc>
            </a:pPr>
            <a:r>
              <a:rPr lang="hr-HR" altLang="sr-Latn-RS" sz="2600" dirty="0">
                <a:solidFill>
                  <a:schemeClr val="tx1"/>
                </a:solidFill>
              </a:rPr>
              <a:t>25. ožujka 2014.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 smtClean="0"/>
          </a:p>
        </p:txBody>
      </p:sp>
      <p:sp>
        <p:nvSpPr>
          <p:cNvPr id="5" name="TekstniOkvir 4"/>
          <p:cNvSpPr txBox="1"/>
          <p:nvPr/>
        </p:nvSpPr>
        <p:spPr>
          <a:xfrm>
            <a:off x="2555776" y="2780928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800" dirty="0"/>
          </a:p>
        </p:txBody>
      </p:sp>
      <p:pic>
        <p:nvPicPr>
          <p:cNvPr id="8" name="Picture 11" descr="Grb Grada Opati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33375"/>
            <a:ext cx="16668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40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512466"/>
            <a:ext cx="8229600" cy="6012878"/>
          </a:xfrm>
        </p:spPr>
        <p:txBody>
          <a:bodyPr>
            <a:normAutofit fontScale="70000" lnSpcReduction="20000"/>
          </a:bodyPr>
          <a:lstStyle/>
          <a:p>
            <a:r>
              <a:rPr lang="hr-HR" dirty="0"/>
              <a:t>- ograničene mogućnosti rekonstrukcije dvojnih i skupnih </a:t>
            </a:r>
            <a:r>
              <a:rPr lang="hr-HR" dirty="0" err="1"/>
              <a:t>ind.st</a:t>
            </a:r>
            <a:r>
              <a:rPr lang="hr-HR" dirty="0"/>
              <a:t>. građevina izvan postojećih gabarita,</a:t>
            </a:r>
          </a:p>
          <a:p>
            <a:r>
              <a:rPr lang="hr-HR" dirty="0"/>
              <a:t>- nemogućnost produženje lukobrana prije donošenja DPU-a luke, kao i nemogućnost izgradnje bazena ispred hotela Royal, potrebno razmotriti ostale luke i </a:t>
            </a:r>
            <a:r>
              <a:rPr lang="hr-HR" dirty="0" err="1"/>
              <a:t>priveze</a:t>
            </a:r>
            <a:r>
              <a:rPr lang="hr-HR" dirty="0"/>
              <a:t>, kao i plaže,</a:t>
            </a:r>
          </a:p>
          <a:p>
            <a:r>
              <a:rPr lang="hr-HR" dirty="0"/>
              <a:t>- nemogućnost povezivanja postojećih hotela toplom vezom u različitim zonama, kao i drugi zahtjevi hotelijera,</a:t>
            </a:r>
          </a:p>
          <a:p>
            <a:r>
              <a:rPr lang="hr-HR" dirty="0"/>
              <a:t>- »predefinirana« odredba za »rekonstrukcije u postojećim gabaritima, odnosno unutar zatečenog GBP-a«. Bolja moguća varijanta unutar postojećih maksimalnih visinskih i </a:t>
            </a:r>
            <a:r>
              <a:rPr lang="hr-HR" dirty="0" err="1"/>
              <a:t>tlocrtrnih</a:t>
            </a:r>
            <a:r>
              <a:rPr lang="hr-HR" dirty="0"/>
              <a:t> gabarita i GBP-a,</a:t>
            </a:r>
          </a:p>
          <a:p>
            <a:r>
              <a:rPr lang="hr-HR" dirty="0"/>
              <a:t>- nemogućnost nadogradnje potkrovlja na ravnim krovovima na zgradama na Kosovu,</a:t>
            </a:r>
          </a:p>
          <a:p>
            <a:r>
              <a:rPr lang="hr-HR" dirty="0"/>
              <a:t>- nemogućnost realizacije izgradnje pojedinih zona, te pojava zahtjeva za promjenom namjene određenih zona (npr. T2 u S),</a:t>
            </a:r>
          </a:p>
          <a:p>
            <a:r>
              <a:rPr lang="hr-HR" dirty="0"/>
              <a:t>- neusklađenost stvarnog stanja sa zastarjelim katastarskim podlogama.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8452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Pokušaj zamjena teza ili „gdje leži zec”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Da li je ovom odlukom omogućena nadogradnja hotela Kvarner?</a:t>
            </a:r>
          </a:p>
          <a:p>
            <a:pPr marL="0" indent="0">
              <a:buNone/>
            </a:pPr>
            <a:r>
              <a:rPr lang="hr-HR" dirty="0" smtClean="0"/>
              <a:t>ODGOVOR: ne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Da li je UPU-om naselja Opatija iz ožujka 2009. omogućena nadogradnja hotela Kvarner?</a:t>
            </a:r>
          </a:p>
          <a:p>
            <a:pPr marL="0" indent="0">
              <a:buNone/>
            </a:pPr>
            <a:r>
              <a:rPr lang="hr-HR" dirty="0" smtClean="0"/>
              <a:t>ODGOVOR: Da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5427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 proceduri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177520"/>
            <a:ext cx="8229600" cy="25029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avokutnik 4"/>
          <p:cNvSpPr/>
          <p:nvPr/>
        </p:nvSpPr>
        <p:spPr>
          <a:xfrm>
            <a:off x="3240417" y="3244334"/>
            <a:ext cx="2663165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r>
              <a:rPr lang="hr-HR" dirty="0" smtClean="0"/>
              <a:t>Izvor</a:t>
            </a:r>
            <a:r>
              <a:rPr lang="hr-HR" dirty="0"/>
              <a:t>: Novi list 13.03.2014.</a:t>
            </a:r>
          </a:p>
        </p:txBody>
      </p:sp>
    </p:spTree>
    <p:extLst>
      <p:ext uri="{BB962C8B-B14F-4D97-AF65-F5344CB8AC3E}">
        <p14:creationId xmlns:p14="http://schemas.microsoft.com/office/powerpoint/2010/main" val="205283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Da li se mogu ponoviti ovakvi slučajevi?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t</a:t>
            </a:r>
            <a:r>
              <a:rPr lang="hr-HR" dirty="0" smtClean="0"/>
              <a:t>ijekom izmjena i dopuna UPU-a naselja Opatija Uprava LRH dostavlja zahtjeve za nadogradnju ostalih postojećih hotela i izgradnju nove upravne zgrade ispred </a:t>
            </a:r>
            <a:r>
              <a:rPr lang="hr-HR" dirty="0" err="1" smtClean="0"/>
              <a:t>ville</a:t>
            </a:r>
            <a:r>
              <a:rPr lang="hr-HR" dirty="0" smtClean="0"/>
              <a:t> </a:t>
            </a:r>
            <a:r>
              <a:rPr lang="hr-HR" dirty="0" err="1" smtClean="0"/>
              <a:t>Georg</a:t>
            </a:r>
            <a:r>
              <a:rPr lang="hr-HR" dirty="0" smtClean="0"/>
              <a:t> </a:t>
            </a:r>
          </a:p>
          <a:p>
            <a:pPr algn="just"/>
            <a:r>
              <a:rPr lang="hr-HR" u="sng" dirty="0" smtClean="0"/>
              <a:t>Odbor za prostorno uređenje i izvršna vlast odlučno su rekli NE nadogradnji opatijskih hotela i takva mogućnost nije unesena u izmjene i dopune UPU naselja Opatija</a:t>
            </a:r>
          </a:p>
          <a:p>
            <a:pPr algn="just"/>
            <a:endParaRPr lang="hr-HR" dirty="0" smtClean="0"/>
          </a:p>
          <a:p>
            <a:pPr algn="just"/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2746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None/>
            </a:pPr>
            <a:r>
              <a:rPr lang="hr-HR" altLang="sr-Latn-RS" sz="4800" b="1" dirty="0"/>
              <a:t>Hvala</a:t>
            </a:r>
          </a:p>
          <a:p>
            <a:pPr algn="ctr">
              <a:lnSpc>
                <a:spcPct val="90000"/>
              </a:lnSpc>
              <a:buNone/>
            </a:pPr>
            <a:endParaRPr lang="hr-HR" altLang="sr-Latn-RS" sz="4800" b="1" dirty="0"/>
          </a:p>
          <a:p>
            <a:pPr algn="ctr">
              <a:lnSpc>
                <a:spcPct val="90000"/>
              </a:lnSpc>
              <a:buNone/>
            </a:pPr>
            <a:r>
              <a:rPr lang="hr-HR" altLang="sr-Latn-RS" sz="4800" b="1" dirty="0"/>
              <a:t>na pozornosti!</a:t>
            </a:r>
            <a:endParaRPr lang="hr-HR" altLang="sr-Latn-RS" dirty="0"/>
          </a:p>
          <a:p>
            <a:pPr algn="ctr">
              <a:lnSpc>
                <a:spcPct val="90000"/>
              </a:lnSpc>
              <a:buNone/>
            </a:pPr>
            <a:endParaRPr lang="hr-HR" altLang="sr-Latn-RS" dirty="0"/>
          </a:p>
          <a:p>
            <a:pPr algn="ctr">
              <a:lnSpc>
                <a:spcPct val="90000"/>
              </a:lnSpc>
              <a:buNone/>
            </a:pPr>
            <a:endParaRPr lang="hr-HR" altLang="sr-Latn-RS" dirty="0"/>
          </a:p>
          <a:p>
            <a:pPr algn="ctr">
              <a:lnSpc>
                <a:spcPct val="90000"/>
              </a:lnSpc>
              <a:buNone/>
            </a:pPr>
            <a:r>
              <a:rPr lang="hr-HR" altLang="sr-Latn-RS" dirty="0"/>
              <a:t>8. sjednica Gradskog vijeća Grada Opatije</a:t>
            </a:r>
          </a:p>
          <a:p>
            <a:pPr algn="ctr">
              <a:lnSpc>
                <a:spcPct val="90000"/>
              </a:lnSpc>
              <a:buNone/>
            </a:pPr>
            <a:r>
              <a:rPr lang="hr-HR" altLang="sr-Latn-RS" dirty="0"/>
              <a:t>25. </a:t>
            </a:r>
            <a:r>
              <a:rPr lang="hr-HR" altLang="sr-Latn-RS"/>
              <a:t>ožujka 2014.</a:t>
            </a:r>
          </a:p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2260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Zašto samo informacija?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Svi akti koji su omogućili nadogradnju imaju isto izvorište – URBANISTIČKI PLAN UREĐENJA NASELJA OPATIJA</a:t>
            </a:r>
          </a:p>
          <a:p>
            <a:r>
              <a:rPr lang="hr-HR" dirty="0" smtClean="0"/>
              <a:t>Tko je i kada sudjelovao u donošenju UPU-a?</a:t>
            </a:r>
          </a:p>
          <a:p>
            <a:r>
              <a:rPr lang="hr-HR" dirty="0" smtClean="0"/>
              <a:t>Gradsko poglavarstvo i Gradsko vijeće u mandatu 2005.-2009.</a:t>
            </a:r>
          </a:p>
          <a:p>
            <a:r>
              <a:rPr lang="hr-HR" dirty="0" smtClean="0"/>
              <a:t>Tko je obnašao vlast?</a:t>
            </a:r>
          </a:p>
          <a:p>
            <a:r>
              <a:rPr lang="hr-HR" dirty="0" smtClean="0"/>
              <a:t>Kada je sve započelo? 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61568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2007. godina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Izrađena Povijesno-urbanističko-arhitektonska studija (konzervatorska podloga)</a:t>
            </a:r>
          </a:p>
          <a:p>
            <a:pPr marL="0" indent="0">
              <a:buNone/>
            </a:pPr>
            <a:endParaRPr lang="hr-H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Omogućena izrada idejnog projekta obnove hotela od  strane licenciranog arhitekta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Omogućena izmjena krovišta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30505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" t="18805" r="14023" b="15409"/>
          <a:stretch/>
        </p:blipFill>
        <p:spPr bwMode="auto">
          <a:xfrm>
            <a:off x="179512" y="2204864"/>
            <a:ext cx="8532440" cy="4242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zervirano mjesto sadržaja 2"/>
          <p:cNvSpPr>
            <a:spLocks noGrp="1"/>
          </p:cNvSpPr>
          <p:nvPr>
            <p:ph idx="1"/>
          </p:nvPr>
        </p:nvSpPr>
        <p:spPr>
          <a:xfrm>
            <a:off x="467544" y="332656"/>
            <a:ext cx="7704856" cy="172819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r-HR" dirty="0" smtClean="0"/>
              <a:t>Krajem 2008. Gradsko poglavarstvo utvrdilo Konačni prijedlog plana i uputilo nadležnim tijelima  na mišljenje - </a:t>
            </a:r>
            <a:r>
              <a:rPr lang="hr-HR" u="sng" dirty="0" smtClean="0"/>
              <a:t>i time je sudbina </a:t>
            </a:r>
            <a:r>
              <a:rPr lang="hr-HR" u="sng" dirty="0"/>
              <a:t>hotela Kvarner bila zapečaćena</a:t>
            </a:r>
          </a:p>
          <a:p>
            <a:pPr algn="just"/>
            <a:endParaRPr lang="hr-HR" dirty="0" smtClean="0"/>
          </a:p>
          <a:p>
            <a:pPr algn="just"/>
            <a:endParaRPr lang="hr-HR" dirty="0" smtClean="0"/>
          </a:p>
          <a:p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3976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2009. godina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u="sng" dirty="0" smtClean="0"/>
          </a:p>
          <a:p>
            <a:r>
              <a:rPr lang="hr-HR" dirty="0" smtClean="0"/>
              <a:t>Konačni </a:t>
            </a:r>
            <a:r>
              <a:rPr lang="hr-HR" dirty="0"/>
              <a:t>prijedlog UPU-a </a:t>
            </a:r>
            <a:r>
              <a:rPr lang="hr-HR" u="sng" dirty="0"/>
              <a:t>utvrđen na telefonskoj sjednici</a:t>
            </a:r>
            <a:r>
              <a:rPr lang="hr-HR" dirty="0"/>
              <a:t> Gradskog poglavarstva 05.03.2009</a:t>
            </a:r>
            <a:r>
              <a:rPr lang="hr-HR" dirty="0" smtClean="0"/>
              <a:t>.</a:t>
            </a:r>
          </a:p>
          <a:p>
            <a:r>
              <a:rPr lang="hr-HR" dirty="0"/>
              <a:t>UPU donesen na Gradskom vijeću </a:t>
            </a:r>
            <a:r>
              <a:rPr lang="hr-HR" u="sng" dirty="0"/>
              <a:t>16.03.2009. na zadnjoj sjednici</a:t>
            </a:r>
            <a:r>
              <a:rPr lang="hr-HR" dirty="0"/>
              <a:t> Gradskog </a:t>
            </a:r>
            <a:r>
              <a:rPr lang="hr-HR" dirty="0" smtClean="0"/>
              <a:t>vijeća</a:t>
            </a:r>
          </a:p>
          <a:p>
            <a:r>
              <a:rPr lang="hr-HR" dirty="0" smtClean="0"/>
              <a:t>UPU donesen sa 9 glasova ZA, 4 suzdržana</a:t>
            </a:r>
            <a:endParaRPr lang="hr-HR" dirty="0"/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8239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Tko je intervenirao?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199" y="1700808"/>
            <a:ext cx="3945600" cy="416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avokutnik 4"/>
          <p:cNvSpPr/>
          <p:nvPr/>
        </p:nvSpPr>
        <p:spPr>
          <a:xfrm>
            <a:off x="3185113" y="3244334"/>
            <a:ext cx="2773773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r>
              <a:rPr lang="hr-HR" dirty="0" smtClean="0"/>
              <a:t>Izvor</a:t>
            </a:r>
            <a:r>
              <a:rPr lang="hr-HR" dirty="0"/>
              <a:t>: Novi list, 28.02. 2014.</a:t>
            </a:r>
          </a:p>
        </p:txBody>
      </p:sp>
    </p:spTree>
    <p:extLst>
      <p:ext uri="{BB962C8B-B14F-4D97-AF65-F5344CB8AC3E}">
        <p14:creationId xmlns:p14="http://schemas.microsoft.com/office/powerpoint/2010/main" val="2902248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Tko je kome ostavio „kukavičje jaje”?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 smtClean="0"/>
              <a:t>Gradonačelnik preuzeo mandat 31.05.2009.</a:t>
            </a:r>
          </a:p>
          <a:p>
            <a:r>
              <a:rPr lang="hr-HR" dirty="0" smtClean="0"/>
              <a:t>Gradsko vijeće konstituirano 15.06.2009.</a:t>
            </a:r>
          </a:p>
          <a:p>
            <a:pPr marL="0" indent="0">
              <a:buNone/>
            </a:pPr>
            <a:endParaRPr lang="hr-HR" dirty="0" smtClean="0"/>
          </a:p>
          <a:p>
            <a:pPr algn="just">
              <a:buSzPct val="50000"/>
              <a:buFont typeface="Wingdings" panose="05000000000000000000" pitchFamily="2" charset="2"/>
              <a:buChar char="Ø"/>
            </a:pPr>
            <a:r>
              <a:rPr lang="hr-HR" dirty="0" smtClean="0"/>
              <a:t> problem sa dionica </a:t>
            </a:r>
            <a:r>
              <a:rPr lang="hr-HR" dirty="0"/>
              <a:t>Liburnia Riviera Hotela </a:t>
            </a:r>
            <a:r>
              <a:rPr lang="hr-HR" dirty="0" smtClean="0"/>
              <a:t>i obvezujućom ponudom</a:t>
            </a:r>
            <a:endParaRPr lang="hr-HR" dirty="0"/>
          </a:p>
          <a:p>
            <a:pPr algn="just">
              <a:buSzPct val="50000"/>
              <a:buFont typeface="Wingdings" panose="05000000000000000000" pitchFamily="2" charset="2"/>
              <a:buChar char="Ø"/>
            </a:pPr>
            <a:r>
              <a:rPr lang="hr-HR" dirty="0" smtClean="0"/>
              <a:t>spašavanje </a:t>
            </a:r>
            <a:r>
              <a:rPr lang="hr-HR" dirty="0"/>
              <a:t>ljetne pozornice (ECHO)</a:t>
            </a:r>
          </a:p>
          <a:p>
            <a:pPr>
              <a:buFont typeface="Wingdings" panose="05000000000000000000" pitchFamily="2" charset="2"/>
              <a:buChar char="Ø"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pPr>
              <a:buFont typeface="Wingdings" panose="05000000000000000000" pitchFamily="2" charset="2"/>
              <a:buChar char="Ø"/>
            </a:pPr>
            <a:r>
              <a:rPr lang="hr-HR" dirty="0"/>
              <a:t>na temelju važećeg UPU naselja Opatija Uprava Liburnia Riviera Hotela je </a:t>
            </a:r>
            <a:r>
              <a:rPr lang="hr-HR" u="sng" dirty="0"/>
              <a:t>21.12.2009.</a:t>
            </a:r>
            <a:r>
              <a:rPr lang="hr-HR" dirty="0"/>
              <a:t> </a:t>
            </a:r>
            <a:r>
              <a:rPr lang="hr-HR" dirty="0" err="1"/>
              <a:t>ishodovala</a:t>
            </a:r>
            <a:r>
              <a:rPr lang="hr-HR" dirty="0"/>
              <a:t> lokacijsku dozvolu za nadogradnju hotela Kvarner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7485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Što smo mogli učiniti?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smtClean="0"/>
              <a:t>Staviti UPU naselja Opatija van snage?</a:t>
            </a:r>
          </a:p>
          <a:p>
            <a:r>
              <a:rPr lang="hr-HR" dirty="0" smtClean="0"/>
              <a:t>Da li bismo time spriječili nadogradnju?</a:t>
            </a:r>
          </a:p>
          <a:p>
            <a:endParaRPr lang="hr-HR" dirty="0"/>
          </a:p>
          <a:p>
            <a:r>
              <a:rPr lang="hr-HR" dirty="0" smtClean="0"/>
              <a:t>ODGOVOR JE: </a:t>
            </a:r>
            <a:r>
              <a:rPr lang="hr-HR" u="sng" dirty="0" smtClean="0"/>
              <a:t>ne bismo </a:t>
            </a:r>
            <a:r>
              <a:rPr lang="hr-HR" dirty="0" smtClean="0"/>
              <a:t>mogli spriječiti nadogradnju, jer je zahtjev za izdavanje lokacijske podnesen odmah po stupanju na snagu UPU-a</a:t>
            </a:r>
          </a:p>
          <a:p>
            <a:r>
              <a:rPr lang="hr-HR" dirty="0" smtClean="0"/>
              <a:t>PRVI POSEBNI UVJETI KONZERVATORSKOG ODJELA </a:t>
            </a:r>
            <a:r>
              <a:rPr lang="hr-HR" u="sng" dirty="0" smtClean="0"/>
              <a:t>izdani 22.05.2009.</a:t>
            </a:r>
            <a:r>
              <a:rPr lang="hr-HR" dirty="0" smtClean="0"/>
              <a:t>, kasnije su samo dopunjavani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7394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Što smo učinili?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hr-HR" dirty="0"/>
              <a:t>8.12.2009. donijeli smo Odluku o izmjenama i dopunama UPU naselja Opatija </a:t>
            </a:r>
            <a:r>
              <a:rPr lang="hr-HR" dirty="0" smtClean="0"/>
              <a:t> </a:t>
            </a:r>
            <a:endParaRPr lang="hr-HR" dirty="0"/>
          </a:p>
          <a:p>
            <a:pPr algn="just"/>
            <a:r>
              <a:rPr lang="hr-HR" dirty="0"/>
              <a:t>dok </a:t>
            </a:r>
            <a:r>
              <a:rPr lang="hr-HR" dirty="0" smtClean="0"/>
              <a:t>procedura </a:t>
            </a:r>
            <a:r>
              <a:rPr lang="hr-HR" dirty="0"/>
              <a:t>traje, postojeći Plan je na </a:t>
            </a:r>
            <a:r>
              <a:rPr lang="hr-HR" dirty="0" smtClean="0"/>
              <a:t>snazi</a:t>
            </a:r>
          </a:p>
          <a:p>
            <a:pPr marL="0" indent="0" algn="just">
              <a:buNone/>
            </a:pPr>
            <a:endParaRPr lang="hr-H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dirty="0" smtClean="0"/>
              <a:t>RAZLOZI DONOŠENJA:</a:t>
            </a:r>
          </a:p>
          <a:p>
            <a:r>
              <a:rPr lang="hr-HR" dirty="0"/>
              <a:t> nemogućnost proširenja ACI marine </a:t>
            </a:r>
            <a:r>
              <a:rPr lang="hr-HR" dirty="0" err="1"/>
              <a:t>Ičići</a:t>
            </a:r>
            <a:r>
              <a:rPr lang="hr-HR" dirty="0"/>
              <a:t> (ujedno promjena granica UPU-a Opatija i </a:t>
            </a:r>
            <a:r>
              <a:rPr lang="hr-HR" dirty="0" err="1"/>
              <a:t>Ičići</a:t>
            </a:r>
            <a:r>
              <a:rPr lang="hr-HR" dirty="0"/>
              <a:t> na tom dijelu),</a:t>
            </a:r>
          </a:p>
          <a:p>
            <a:r>
              <a:rPr lang="hr-HR" dirty="0"/>
              <a:t>- usklađenje Odredbi sa Zakonom (pitanje tavana, etaža i dr.),</a:t>
            </a:r>
          </a:p>
          <a:p>
            <a:r>
              <a:rPr lang="hr-HR" dirty="0"/>
              <a:t>- neujednačen tretman plaža, postojeće i planirane staviti u R6 zonu (npr. Kristal i dr.),</a:t>
            </a:r>
          </a:p>
          <a:p>
            <a:r>
              <a:rPr lang="hr-HR" dirty="0"/>
              <a:t>- trasa žičare upitna zbog isplativosti,</a:t>
            </a:r>
          </a:p>
          <a:p>
            <a:pPr marL="0" indent="0" algn="just">
              <a:buNone/>
            </a:pP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8014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TC101859861[[fn=Sajam]]</Template>
  <TotalTime>524</TotalTime>
  <Words>623</Words>
  <Application>Microsoft Office PowerPoint</Application>
  <PresentationFormat>Prikaz na zaslonu (4:3)</PresentationFormat>
  <Paragraphs>106</Paragraphs>
  <Slides>14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5" baseType="lpstr">
      <vt:lpstr>Tema sustava Office</vt:lpstr>
      <vt:lpstr>  </vt:lpstr>
      <vt:lpstr>Zašto samo informacija?</vt:lpstr>
      <vt:lpstr>2007. godina</vt:lpstr>
      <vt:lpstr>PowerPointova prezentacija</vt:lpstr>
      <vt:lpstr>2009. godina</vt:lpstr>
      <vt:lpstr>Tko je intervenirao?</vt:lpstr>
      <vt:lpstr>Tko je kome ostavio „kukavičje jaje”?</vt:lpstr>
      <vt:lpstr>Što smo mogli učiniti?</vt:lpstr>
      <vt:lpstr>Što smo učinili?</vt:lpstr>
      <vt:lpstr>PowerPointova prezentacija</vt:lpstr>
      <vt:lpstr>Pokušaj zamjena teza ili „gdje leži zec”</vt:lpstr>
      <vt:lpstr>O proceduri</vt:lpstr>
      <vt:lpstr>Da li se mogu ponoviti ovakvi slučajevi?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Sjednica Gradskog vijeća Grada Opatije</dc:title>
  <dc:creator>Korisnik</dc:creator>
  <cp:lastModifiedBy>korisnik</cp:lastModifiedBy>
  <cp:revision>62</cp:revision>
  <cp:lastPrinted>2014-03-13T09:41:08Z</cp:lastPrinted>
  <dcterms:created xsi:type="dcterms:W3CDTF">2014-03-12T08:51:26Z</dcterms:created>
  <dcterms:modified xsi:type="dcterms:W3CDTF">2014-03-25T10:19:40Z</dcterms:modified>
</cp:coreProperties>
</file>